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1" r:id="rId2"/>
    <p:sldId id="282" r:id="rId3"/>
    <p:sldId id="283" r:id="rId4"/>
    <p:sldId id="285" r:id="rId5"/>
    <p:sldId id="274" r:id="rId6"/>
    <p:sldId id="276" r:id="rId7"/>
    <p:sldId id="268" r:id="rId8"/>
    <p:sldId id="286" r:id="rId9"/>
    <p:sldId id="287" r:id="rId10"/>
    <p:sldId id="260" r:id="rId11"/>
    <p:sldId id="265" r:id="rId12"/>
    <p:sldId id="261" r:id="rId13"/>
    <p:sldId id="279" r:id="rId14"/>
    <p:sldId id="262" r:id="rId15"/>
    <p:sldId id="281" r:id="rId16"/>
    <p:sldId id="270" r:id="rId1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437" autoAdjust="0"/>
    <p:restoredTop sz="94660"/>
  </p:normalViewPr>
  <p:slideViewPr>
    <p:cSldViewPr>
      <p:cViewPr varScale="1">
        <p:scale>
          <a:sx n="91" d="100"/>
          <a:sy n="91" d="100"/>
        </p:scale>
        <p:origin x="-2124"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ebra\AppData\Local\Temp\Temp1_like%20this.zip\TLCA.Evidence%20of%20success%20excel.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ebra\AppData\Local\Temp\Temp4_like%20this%20(1).zip\TLCA.Evidence%20of%20success%20excel.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24390704286964182"/>
          <c:y val="2.8274225917274416E-2"/>
          <c:w val="0.75220734908136355"/>
          <c:h val="0.83249029671848884"/>
        </c:manualLayout>
      </c:layout>
      <c:barChart>
        <c:barDir val="col"/>
        <c:grouping val="clustered"/>
        <c:ser>
          <c:idx val="0"/>
          <c:order val="0"/>
          <c:val>
            <c:numRef>
              <c:f>Sheet1!$N$15:$N$28</c:f>
              <c:numCache>
                <c:formatCode>General</c:formatCode>
                <c:ptCount val="14"/>
                <c:pt idx="0">
                  <c:v>9</c:v>
                </c:pt>
                <c:pt idx="1">
                  <c:v>5</c:v>
                </c:pt>
                <c:pt idx="2">
                  <c:v>12</c:v>
                </c:pt>
                <c:pt idx="3">
                  <c:v>44</c:v>
                </c:pt>
                <c:pt idx="4">
                  <c:v>42</c:v>
                </c:pt>
                <c:pt idx="5">
                  <c:v>49</c:v>
                </c:pt>
                <c:pt idx="6">
                  <c:v>27</c:v>
                </c:pt>
                <c:pt idx="7">
                  <c:v>16</c:v>
                </c:pt>
                <c:pt idx="8">
                  <c:v>15</c:v>
                </c:pt>
                <c:pt idx="9">
                  <c:v>12</c:v>
                </c:pt>
                <c:pt idx="10">
                  <c:v>45</c:v>
                </c:pt>
                <c:pt idx="11">
                  <c:v>15</c:v>
                </c:pt>
                <c:pt idx="12">
                  <c:v>9</c:v>
                </c:pt>
                <c:pt idx="13">
                  <c:v>9</c:v>
                </c:pt>
              </c:numCache>
            </c:numRef>
          </c:val>
        </c:ser>
        <c:ser>
          <c:idx val="1"/>
          <c:order val="1"/>
          <c:val>
            <c:numRef>
              <c:f>Sheet1!$O$15:$O$28</c:f>
              <c:numCache>
                <c:formatCode>General</c:formatCode>
                <c:ptCount val="14"/>
                <c:pt idx="0">
                  <c:v>14</c:v>
                </c:pt>
                <c:pt idx="1">
                  <c:v>12</c:v>
                </c:pt>
                <c:pt idx="2">
                  <c:v>19</c:v>
                </c:pt>
                <c:pt idx="3">
                  <c:v>72</c:v>
                </c:pt>
                <c:pt idx="4">
                  <c:v>74</c:v>
                </c:pt>
                <c:pt idx="5">
                  <c:v>77</c:v>
                </c:pt>
                <c:pt idx="6">
                  <c:v>58</c:v>
                </c:pt>
                <c:pt idx="7">
                  <c:v>22</c:v>
                </c:pt>
                <c:pt idx="8">
                  <c:v>15</c:v>
                </c:pt>
                <c:pt idx="9">
                  <c:v>23</c:v>
                </c:pt>
                <c:pt idx="10">
                  <c:v>46</c:v>
                </c:pt>
                <c:pt idx="11">
                  <c:v>34</c:v>
                </c:pt>
                <c:pt idx="12">
                  <c:v>34</c:v>
                </c:pt>
                <c:pt idx="13">
                  <c:v>20</c:v>
                </c:pt>
              </c:numCache>
            </c:numRef>
          </c:val>
        </c:ser>
        <c:axId val="73489792"/>
        <c:axId val="73495680"/>
      </c:barChart>
      <c:catAx>
        <c:axId val="73489792"/>
        <c:scaling>
          <c:orientation val="minMax"/>
        </c:scaling>
        <c:axPos val="b"/>
        <c:tickLblPos val="nextTo"/>
        <c:crossAx val="73495680"/>
        <c:crosses val="autoZero"/>
        <c:auto val="1"/>
        <c:lblAlgn val="ctr"/>
        <c:lblOffset val="100"/>
      </c:catAx>
      <c:valAx>
        <c:axId val="73495680"/>
        <c:scaling>
          <c:orientation val="minMax"/>
        </c:scaling>
        <c:axPos val="l"/>
        <c:majorGridlines/>
        <c:numFmt formatCode="General" sourceLinked="1"/>
        <c:tickLblPos val="nextTo"/>
        <c:crossAx val="73489792"/>
        <c:crosses val="autoZero"/>
        <c:crossBetween val="between"/>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5600503062117282"/>
          <c:y val="2.8783878488903934E-2"/>
          <c:w val="0.75220734908136366"/>
          <c:h val="0.87703072106900815"/>
        </c:manualLayout>
      </c:layout>
      <c:barChart>
        <c:barDir val="col"/>
        <c:grouping val="clustered"/>
        <c:ser>
          <c:idx val="0"/>
          <c:order val="0"/>
          <c:val>
            <c:numRef>
              <c:f>Sheet1!$H$15:$H$29</c:f>
              <c:numCache>
                <c:formatCode>General</c:formatCode>
                <c:ptCount val="15"/>
                <c:pt idx="0">
                  <c:v>20</c:v>
                </c:pt>
                <c:pt idx="1">
                  <c:v>37</c:v>
                </c:pt>
                <c:pt idx="2">
                  <c:v>20</c:v>
                </c:pt>
                <c:pt idx="3">
                  <c:v>43</c:v>
                </c:pt>
                <c:pt idx="4">
                  <c:v>48</c:v>
                </c:pt>
                <c:pt idx="5">
                  <c:v>55</c:v>
                </c:pt>
                <c:pt idx="6">
                  <c:v>40</c:v>
                </c:pt>
                <c:pt idx="7">
                  <c:v>58</c:v>
                </c:pt>
                <c:pt idx="8">
                  <c:v>26</c:v>
                </c:pt>
                <c:pt idx="9">
                  <c:v>24</c:v>
                </c:pt>
                <c:pt idx="10">
                  <c:v>48</c:v>
                </c:pt>
                <c:pt idx="11">
                  <c:v>43</c:v>
                </c:pt>
                <c:pt idx="12">
                  <c:v>42</c:v>
                </c:pt>
                <c:pt idx="13">
                  <c:v>42</c:v>
                </c:pt>
              </c:numCache>
            </c:numRef>
          </c:val>
        </c:ser>
        <c:ser>
          <c:idx val="1"/>
          <c:order val="1"/>
          <c:val>
            <c:numRef>
              <c:f>Sheet1!$I$15:$I$29</c:f>
              <c:numCache>
                <c:formatCode>General</c:formatCode>
                <c:ptCount val="15"/>
                <c:pt idx="0">
                  <c:v>39</c:v>
                </c:pt>
                <c:pt idx="1">
                  <c:v>28</c:v>
                </c:pt>
                <c:pt idx="2">
                  <c:v>29</c:v>
                </c:pt>
                <c:pt idx="3">
                  <c:v>48</c:v>
                </c:pt>
                <c:pt idx="4">
                  <c:v>52</c:v>
                </c:pt>
                <c:pt idx="5">
                  <c:v>63</c:v>
                </c:pt>
                <c:pt idx="6">
                  <c:v>46</c:v>
                </c:pt>
                <c:pt idx="7">
                  <c:v>51</c:v>
                </c:pt>
                <c:pt idx="8">
                  <c:v>33</c:v>
                </c:pt>
                <c:pt idx="9">
                  <c:v>39</c:v>
                </c:pt>
                <c:pt idx="10">
                  <c:v>50</c:v>
                </c:pt>
                <c:pt idx="11">
                  <c:v>49</c:v>
                </c:pt>
                <c:pt idx="12">
                  <c:v>40</c:v>
                </c:pt>
                <c:pt idx="13">
                  <c:v>45</c:v>
                </c:pt>
              </c:numCache>
            </c:numRef>
          </c:val>
        </c:ser>
        <c:axId val="75507200"/>
        <c:axId val="75508736"/>
      </c:barChart>
      <c:catAx>
        <c:axId val="75507200"/>
        <c:scaling>
          <c:orientation val="minMax"/>
        </c:scaling>
        <c:axPos val="b"/>
        <c:tickLblPos val="nextTo"/>
        <c:crossAx val="75508736"/>
        <c:crosses val="autoZero"/>
        <c:auto val="1"/>
        <c:lblAlgn val="ctr"/>
        <c:lblOffset val="100"/>
      </c:catAx>
      <c:valAx>
        <c:axId val="75508736"/>
        <c:scaling>
          <c:orientation val="minMax"/>
        </c:scaling>
        <c:axPos val="l"/>
        <c:majorGridlines/>
        <c:numFmt formatCode="General" sourceLinked="1"/>
        <c:tickLblPos val="nextTo"/>
        <c:crossAx val="75507200"/>
        <c:crosses val="autoZero"/>
        <c:crossBetween val="between"/>
      </c:valAx>
    </c:plotArea>
    <c:legend>
      <c:legendPos val="r"/>
      <c:layout/>
    </c:legend>
    <c:plotVisOnly val="1"/>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B2FBB0A-575B-4370-A296-939E7A25BA11}" type="datetimeFigureOut">
              <a:rPr lang="en-US" smtClean="0"/>
              <a:pPr/>
              <a:t>5/20/2015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849AA1-3090-4508-A123-E5AC92BB5FB1}"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2FBB0A-575B-4370-A296-939E7A25BA11}" type="datetimeFigureOut">
              <a:rPr lang="en-US" smtClean="0"/>
              <a:pPr/>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49AA1-3090-4508-A123-E5AC92BB5FB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3849AA1-3090-4508-A123-E5AC92BB5FB1}"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2FBB0A-575B-4370-A296-939E7A25BA11}" type="datetimeFigureOut">
              <a:rPr lang="en-US" smtClean="0"/>
              <a:pPr/>
              <a:t>5/20/2015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B2FBB0A-575B-4370-A296-939E7A25BA11}" type="datetimeFigureOut">
              <a:rPr lang="en-US" smtClean="0"/>
              <a:pPr/>
              <a:t>5/20/2015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93849AA1-3090-4508-A123-E5AC92BB5FB1}"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0B2FBB0A-575B-4370-A296-939E7A25BA11}" type="datetimeFigureOut">
              <a:rPr lang="en-US" smtClean="0"/>
              <a:pPr/>
              <a:t>5/20/2015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849AA1-3090-4508-A123-E5AC92BB5FB1}"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0B2FBB0A-575B-4370-A296-939E7A25BA11}" type="datetimeFigureOut">
              <a:rPr lang="en-US" smtClean="0"/>
              <a:pPr/>
              <a:t>5/20/2015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49AA1-3090-4508-A123-E5AC92BB5FB1}"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B2FBB0A-575B-4370-A296-939E7A25BA11}" type="datetimeFigureOut">
              <a:rPr lang="en-US" smtClean="0"/>
              <a:pPr/>
              <a:t>5/20/2015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849AA1-3090-4508-A123-E5AC92BB5FB1}"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B2FBB0A-575B-4370-A296-939E7A25BA11}" type="datetimeFigureOut">
              <a:rPr lang="en-US" smtClean="0"/>
              <a:pPr/>
              <a:t>5/20/2015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93849AA1-3090-4508-A123-E5AC92BB5FB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B2FBB0A-575B-4370-A296-939E7A25BA11}" type="datetimeFigureOut">
              <a:rPr lang="en-US" smtClean="0"/>
              <a:pPr/>
              <a:t>5/20/2015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849AA1-3090-4508-A123-E5AC92BB5FB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849AA1-3090-4508-A123-E5AC92BB5FB1}"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0B2FBB0A-575B-4370-A296-939E7A25BA11}" type="datetimeFigureOut">
              <a:rPr lang="en-US" smtClean="0"/>
              <a:pPr/>
              <a:t>5/20/2015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3849AA1-3090-4508-A123-E5AC92BB5FB1}"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0B2FBB0A-575B-4370-A296-939E7A25BA11}" type="datetimeFigureOut">
              <a:rPr lang="en-US" smtClean="0"/>
              <a:pPr/>
              <a:t>5/20/2015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B2FBB0A-575B-4370-A296-939E7A25BA11}" type="datetimeFigureOut">
              <a:rPr lang="en-US" smtClean="0"/>
              <a:pPr/>
              <a:t>5/20/2015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849AA1-3090-4508-A123-E5AC92BB5FB1}"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ctrTitle"/>
          </p:nvPr>
        </p:nvSpPr>
        <p:spPr>
          <a:xfrm>
            <a:off x="685800" y="152400"/>
            <a:ext cx="7772400" cy="2362200"/>
          </a:xfrm>
        </p:spPr>
        <p:txBody>
          <a:bodyPr>
            <a:noAutofit/>
          </a:bodyPr>
          <a:lstStyle/>
          <a:p>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b="1" dirty="0" smtClean="0">
                <a:solidFill>
                  <a:schemeClr val="tx1"/>
                </a:solidFill>
                <a:latin typeface="Papyrus" pitchFamily="66" charset="0"/>
              </a:rPr>
              <a:t/>
            </a:r>
            <a:br>
              <a:rPr lang="en-US" sz="2400" b="1" dirty="0" smtClean="0">
                <a:solidFill>
                  <a:schemeClr val="tx1"/>
                </a:solidFill>
                <a:latin typeface="Papyrus" pitchFamily="66" charset="0"/>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000" b="1" dirty="0" smtClean="0">
                <a:solidFill>
                  <a:schemeClr val="tx1"/>
                </a:solidFill>
                <a:latin typeface="Bookman Old Style" pitchFamily="18" charset="0"/>
              </a:rPr>
              <a:t>The Journey to Becoming a Supportive Professional </a:t>
            </a:r>
            <a:br>
              <a:rPr lang="en-US" sz="2000" b="1" dirty="0" smtClean="0">
                <a:solidFill>
                  <a:schemeClr val="tx1"/>
                </a:solidFill>
                <a:latin typeface="Bookman Old Style" pitchFamily="18" charset="0"/>
              </a:rPr>
            </a:br>
            <a:r>
              <a:rPr lang="en-US" sz="2000" b="1" dirty="0" smtClean="0">
                <a:solidFill>
                  <a:schemeClr val="tx1"/>
                </a:solidFill>
                <a:latin typeface="Bookman Old Style" pitchFamily="18" charset="0"/>
              </a:rPr>
              <a:t>Learning Community</a:t>
            </a:r>
            <a:r>
              <a:rPr lang="en-US" sz="2000" dirty="0" smtClean="0">
                <a:solidFill>
                  <a:schemeClr val="tx1"/>
                </a:solidFill>
                <a:latin typeface="Bookman Old Style" pitchFamily="18" charset="0"/>
              </a:rPr>
              <a:t/>
            </a:r>
            <a:br>
              <a:rPr lang="en-US" sz="2000" dirty="0" smtClean="0">
                <a:solidFill>
                  <a:schemeClr val="tx1"/>
                </a:solidFill>
                <a:latin typeface="Bookman Old Style" pitchFamily="18" charset="0"/>
              </a:rPr>
            </a:br>
            <a:r>
              <a:rPr lang="en-US" sz="1800" dirty="0" smtClean="0">
                <a:solidFill>
                  <a:schemeClr val="tx1"/>
                </a:solidFill>
                <a:latin typeface="Papyrus" pitchFamily="66" charset="0"/>
              </a:rPr>
              <a:t/>
            </a:r>
            <a:br>
              <a:rPr lang="en-US" sz="1800" dirty="0" smtClean="0">
                <a:solidFill>
                  <a:schemeClr val="tx1"/>
                </a:solidFill>
                <a:latin typeface="Papyrus" pitchFamily="66" charset="0"/>
              </a:rPr>
            </a:br>
            <a:r>
              <a:rPr lang="en-US" sz="2000" b="1" dirty="0" smtClean="0">
                <a:solidFill>
                  <a:schemeClr val="tx1"/>
                </a:solidFill>
                <a:latin typeface="Papyrus" pitchFamily="66" charset="0"/>
              </a:rPr>
              <a:t> Teacher Leadership Certification Academy </a:t>
            </a:r>
            <a:br>
              <a:rPr lang="en-US" sz="2000" b="1" dirty="0" smtClean="0">
                <a:solidFill>
                  <a:schemeClr val="tx1"/>
                </a:solidFill>
                <a:latin typeface="Papyrus" pitchFamily="66" charset="0"/>
              </a:rPr>
            </a:br>
            <a:r>
              <a:rPr lang="en-US" sz="2000" b="1" dirty="0" smtClean="0">
                <a:solidFill>
                  <a:schemeClr val="tx1"/>
                </a:solidFill>
                <a:latin typeface="Papyrus" pitchFamily="66" charset="0"/>
              </a:rPr>
              <a:t> Capstone Project</a:t>
            </a:r>
            <a:br>
              <a:rPr lang="en-US" sz="2000" b="1" dirty="0" smtClean="0">
                <a:solidFill>
                  <a:schemeClr val="tx1"/>
                </a:solidFill>
                <a:latin typeface="Papyrus" pitchFamily="66" charset="0"/>
              </a:rPr>
            </a:br>
            <a:r>
              <a:rPr lang="en-US" sz="2000" b="1" dirty="0" smtClean="0">
                <a:solidFill>
                  <a:schemeClr val="tx1"/>
                </a:solidFill>
                <a:latin typeface="Papyrus" pitchFamily="66" charset="0"/>
              </a:rPr>
              <a:t>  By Debra </a:t>
            </a:r>
            <a:r>
              <a:rPr lang="en-US" sz="2000" b="1" dirty="0" err="1" smtClean="0">
                <a:solidFill>
                  <a:schemeClr val="tx1"/>
                </a:solidFill>
                <a:latin typeface="Papyrus" pitchFamily="66" charset="0"/>
              </a:rPr>
              <a:t>Baadilla</a:t>
            </a:r>
            <a:r>
              <a:rPr lang="en-US" sz="1800" b="1" dirty="0" smtClean="0">
                <a:solidFill>
                  <a:schemeClr val="tx1"/>
                </a:solidFill>
                <a:latin typeface="Papyrus" pitchFamily="66" charset="0"/>
              </a:rPr>
              <a:t/>
            </a:r>
            <a:br>
              <a:rPr lang="en-US" sz="1800" b="1" dirty="0" smtClean="0">
                <a:solidFill>
                  <a:schemeClr val="tx1"/>
                </a:solidFill>
                <a:latin typeface="Papyrus" pitchFamily="66" charset="0"/>
              </a:rPr>
            </a:br>
            <a:r>
              <a:rPr lang="en-US" sz="1800" b="1" dirty="0" smtClean="0">
                <a:solidFill>
                  <a:schemeClr val="tx1"/>
                </a:solidFill>
                <a:latin typeface="Papyrus" pitchFamily="66" charset="0"/>
              </a:rPr>
              <a:t/>
            </a:r>
            <a:br>
              <a:rPr lang="en-US" sz="1800" b="1" dirty="0" smtClean="0">
                <a:solidFill>
                  <a:schemeClr val="tx1"/>
                </a:solidFill>
                <a:latin typeface="Papyrus" pitchFamily="66" charset="0"/>
              </a:rPr>
            </a:br>
            <a:endParaRPr lang="en-US" sz="1800" b="1" dirty="0">
              <a:solidFill>
                <a:schemeClr val="tx1"/>
              </a:solidFill>
              <a:latin typeface="Papyrus" pitchFamily="66" charset="0"/>
            </a:endParaRPr>
          </a:p>
        </p:txBody>
      </p:sp>
      <p:pic>
        <p:nvPicPr>
          <p:cNvPr id="4" name="Picture 3" descr="20130506-071058.jpg"/>
          <p:cNvPicPr>
            <a:picLocks noChangeAspect="1"/>
          </p:cNvPicPr>
          <p:nvPr/>
        </p:nvPicPr>
        <p:blipFill>
          <a:blip r:embed="rId2" cstate="print"/>
          <a:stretch>
            <a:fillRect/>
          </a:stretch>
        </p:blipFill>
        <p:spPr>
          <a:xfrm>
            <a:off x="152400" y="2133600"/>
            <a:ext cx="8839200" cy="4267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1219200"/>
          </a:xfrm>
        </p:spPr>
        <p:txBody>
          <a:bodyPr>
            <a:normAutofit/>
          </a:bodyPr>
          <a:lstStyle/>
          <a:p>
            <a:r>
              <a:rPr lang="en-US" sz="1800" b="0" dirty="0" smtClean="0"/>
              <a:t>Evidence and </a:t>
            </a:r>
            <a:r>
              <a:rPr lang="en-US" sz="1800" b="0" dirty="0" smtClean="0"/>
              <a:t>Data – Quantitative Data</a:t>
            </a:r>
            <a:r>
              <a:rPr lang="en-US" sz="1800" b="0" dirty="0" smtClean="0"/>
              <a:t/>
            </a:r>
            <a:br>
              <a:rPr lang="en-US" sz="1800" b="0" dirty="0" smtClean="0"/>
            </a:br>
            <a:r>
              <a:rPr lang="en-US" sz="1800" dirty="0" smtClean="0"/>
              <a:t>Comparison of Trimester 1 and </a:t>
            </a:r>
            <a:r>
              <a:rPr lang="en-US" sz="1800" dirty="0" smtClean="0"/>
              <a:t>2 scores for 14 Tier III students</a:t>
            </a:r>
            <a:r>
              <a:rPr lang="en-US" sz="1800" dirty="0" smtClean="0"/>
              <a:t/>
            </a:r>
            <a:br>
              <a:rPr lang="en-US" sz="1800" dirty="0" smtClean="0"/>
            </a:br>
            <a:r>
              <a:rPr lang="en-US" sz="1800" dirty="0" err="1" smtClean="0"/>
              <a:t>Dibels</a:t>
            </a:r>
            <a:r>
              <a:rPr lang="en-US" sz="1800" dirty="0" smtClean="0"/>
              <a:t> Next Scores – Benchmark 85 wpm</a:t>
            </a:r>
            <a:endParaRPr lang="en-US" sz="1800" dirty="0"/>
          </a:p>
        </p:txBody>
      </p:sp>
      <p:graphicFrame>
        <p:nvGraphicFramePr>
          <p:cNvPr id="4" name="Content Placeholder 3"/>
          <p:cNvGraphicFramePr>
            <a:graphicFrameLocks noGrp="1"/>
          </p:cNvGraphicFramePr>
          <p:nvPr>
            <p:ph sz="quarter" idx="1"/>
          </p:nvPr>
        </p:nvGraphicFramePr>
        <p:xfrm>
          <a:off x="457200" y="1600200"/>
          <a:ext cx="65532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914400"/>
          </a:xfrm>
        </p:spPr>
        <p:txBody>
          <a:bodyPr>
            <a:noAutofit/>
          </a:bodyPr>
          <a:lstStyle/>
          <a:p>
            <a:r>
              <a:rPr lang="en-US" sz="2400" b="1" dirty="0" smtClean="0"/>
              <a:t>Evidence and </a:t>
            </a:r>
            <a:r>
              <a:rPr lang="en-US" sz="2400" b="1" dirty="0" smtClean="0"/>
              <a:t>Data – Quantitative Data</a:t>
            </a:r>
            <a:r>
              <a:rPr lang="en-US" sz="2400" b="1" dirty="0" smtClean="0"/>
              <a:t/>
            </a:r>
            <a:br>
              <a:rPr lang="en-US" sz="2400" b="1" dirty="0" smtClean="0"/>
            </a:br>
            <a:r>
              <a:rPr lang="en-US" sz="1200" b="1" dirty="0" smtClean="0"/>
              <a:t>Comparison of Trimester 1 and 2 </a:t>
            </a:r>
            <a:r>
              <a:rPr lang="en-US" sz="1200" b="1" dirty="0" smtClean="0"/>
              <a:t>Scores for 14 Tier III students </a:t>
            </a:r>
            <a:r>
              <a:rPr lang="en-US" sz="1200" b="1" dirty="0" smtClean="0"/>
              <a:t/>
            </a:r>
            <a:br>
              <a:rPr lang="en-US" sz="1200" b="1" dirty="0" smtClean="0"/>
            </a:br>
            <a:r>
              <a:rPr lang="en-US" sz="1200" b="1" dirty="0" smtClean="0"/>
              <a:t>Word Pattern encoding skills (writing) Benchmark – 85 words and elements correct</a:t>
            </a:r>
            <a:endParaRPr lang="en-US" sz="1200" dirty="0"/>
          </a:p>
        </p:txBody>
      </p:sp>
      <p:sp>
        <p:nvSpPr>
          <p:cNvPr id="3" name="Content Placeholder 2"/>
          <p:cNvSpPr>
            <a:spLocks noGrp="1"/>
          </p:cNvSpPr>
          <p:nvPr>
            <p:ph sz="quarter" idx="1"/>
          </p:nvPr>
        </p:nvSpPr>
        <p:spPr/>
        <p:txBody>
          <a:bodyPr>
            <a:normAutofit/>
          </a:bodyPr>
          <a:lstStyle/>
          <a:p>
            <a:pPr>
              <a:buNone/>
            </a:pPr>
            <a:r>
              <a:rPr lang="en-US" sz="2800" dirty="0" smtClean="0">
                <a:solidFill>
                  <a:srgbClr val="000000"/>
                </a:solidFill>
                <a:latin typeface="Calibri"/>
              </a:rPr>
              <a:t> </a:t>
            </a:r>
            <a:r>
              <a:rPr lang="en-US" dirty="0" smtClean="0"/>
              <a:t>   </a:t>
            </a:r>
            <a:endParaRPr lang="en-US" dirty="0"/>
          </a:p>
        </p:txBody>
      </p:sp>
      <p:graphicFrame>
        <p:nvGraphicFramePr>
          <p:cNvPr id="5" name="Chart 4"/>
          <p:cNvGraphicFramePr/>
          <p:nvPr/>
        </p:nvGraphicFramePr>
        <p:xfrm>
          <a:off x="228600" y="1600200"/>
          <a:ext cx="8686800" cy="4724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rmAutofit fontScale="90000"/>
          </a:bodyPr>
          <a:lstStyle/>
          <a:p>
            <a:r>
              <a:rPr lang="en-US" b="1" dirty="0" smtClean="0"/>
              <a:t/>
            </a:r>
            <a:br>
              <a:rPr lang="en-US" b="1" dirty="0" smtClean="0"/>
            </a:br>
            <a:r>
              <a:rPr lang="en-US" sz="4900" b="1" dirty="0" smtClean="0"/>
              <a:t>Next </a:t>
            </a:r>
            <a:r>
              <a:rPr lang="en-US" sz="4900" b="1" dirty="0"/>
              <a:t>Steps</a:t>
            </a:r>
            <a:r>
              <a:rPr lang="en-US" b="0" dirty="0" smtClean="0"/>
              <a:t/>
            </a:r>
            <a:br>
              <a:rPr lang="en-US" b="0" dirty="0" smtClean="0"/>
            </a:br>
            <a:endParaRPr lang="en-US" dirty="0"/>
          </a:p>
        </p:txBody>
      </p:sp>
      <p:sp>
        <p:nvSpPr>
          <p:cNvPr id="3" name="Content Placeholder 2"/>
          <p:cNvSpPr>
            <a:spLocks noGrp="1"/>
          </p:cNvSpPr>
          <p:nvPr>
            <p:ph sz="quarter" idx="1"/>
          </p:nvPr>
        </p:nvSpPr>
        <p:spPr/>
        <p:txBody>
          <a:bodyPr>
            <a:normAutofit/>
          </a:bodyPr>
          <a:lstStyle/>
          <a:p>
            <a:pPr>
              <a:buNone/>
            </a:pPr>
            <a:endParaRPr lang="en-US" sz="2000" dirty="0" smtClean="0"/>
          </a:p>
          <a:p>
            <a:pPr algn="ctr">
              <a:buNone/>
            </a:pPr>
            <a:r>
              <a:rPr lang="en-US" sz="2400" b="1" dirty="0" smtClean="0"/>
              <a:t>Professional Learning Community</a:t>
            </a:r>
          </a:p>
          <a:p>
            <a:pPr>
              <a:buNone/>
            </a:pPr>
            <a:endParaRPr lang="en-US" sz="2000" dirty="0" smtClean="0"/>
          </a:p>
          <a:p>
            <a:r>
              <a:rPr lang="en-US" sz="2000" dirty="0" smtClean="0"/>
              <a:t>Continue working within a culture of collaboration-share strategies.</a:t>
            </a:r>
          </a:p>
          <a:p>
            <a:r>
              <a:rPr lang="en-US" sz="2000" dirty="0" smtClean="0"/>
              <a:t>Remain results oriented, always focusing on the goals.</a:t>
            </a:r>
          </a:p>
          <a:p>
            <a:r>
              <a:rPr lang="en-US" sz="2000" dirty="0" smtClean="0"/>
              <a:t>Students with minimal growth will receive Reading Recovery instruction as an alternative method of Tier III instruction.</a:t>
            </a:r>
          </a:p>
          <a:p>
            <a:r>
              <a:rPr lang="en-US" sz="2000" dirty="0" smtClean="0"/>
              <a:t>Continue to build trust and capacity within the PLC.</a:t>
            </a:r>
          </a:p>
          <a:p>
            <a:r>
              <a:rPr lang="en-US" sz="2000" dirty="0" smtClean="0"/>
              <a:t>Celebrate all accomplishments, no matter how small!</a:t>
            </a:r>
          </a:p>
          <a:p>
            <a:endParaRPr lang="en-US" dirty="0" smtClean="0"/>
          </a:p>
          <a:p>
            <a:pPr>
              <a:buNone/>
            </a:pPr>
            <a:endParaRPr lang="en-US" dirty="0" smtClean="0"/>
          </a:p>
          <a:p>
            <a:pPr>
              <a:buNone/>
            </a:pPr>
            <a:endParaRPr lang="en-US" dirty="0"/>
          </a:p>
        </p:txBody>
      </p:sp>
      <p:pic>
        <p:nvPicPr>
          <p:cNvPr id="4" name="Picture 3" descr="0045075[1].gif"/>
          <p:cNvPicPr>
            <a:picLocks noChangeAspect="1"/>
          </p:cNvPicPr>
          <p:nvPr/>
        </p:nvPicPr>
        <p:blipFill>
          <a:blip r:embed="rId2" cstate="print"/>
          <a:stretch>
            <a:fillRect/>
          </a:stretch>
        </p:blipFill>
        <p:spPr>
          <a:xfrm>
            <a:off x="0" y="4953000"/>
            <a:ext cx="8991600" cy="1752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dirty="0" smtClean="0"/>
              <a:t>Growth in the Five Practices of Exemplary Leadership</a:t>
            </a:r>
            <a:endParaRPr lang="en-US" dirty="0"/>
          </a:p>
        </p:txBody>
      </p:sp>
      <p:sp>
        <p:nvSpPr>
          <p:cNvPr id="3" name="Content Placeholder 2"/>
          <p:cNvSpPr>
            <a:spLocks noGrp="1"/>
          </p:cNvSpPr>
          <p:nvPr>
            <p:ph sz="quarter" idx="1"/>
          </p:nvPr>
        </p:nvSpPr>
        <p:spPr>
          <a:xfrm>
            <a:off x="301752" y="1447800"/>
            <a:ext cx="8503920" cy="5181600"/>
          </a:xfrm>
        </p:spPr>
        <p:txBody>
          <a:bodyPr>
            <a:normAutofit fontScale="25000" lnSpcReduction="20000"/>
          </a:bodyPr>
          <a:lstStyle/>
          <a:p>
            <a:pPr>
              <a:buNone/>
            </a:pPr>
            <a:r>
              <a:rPr lang="en-US" sz="6400" b="1" dirty="0" smtClean="0"/>
              <a:t>      Model the Way</a:t>
            </a:r>
            <a:br>
              <a:rPr lang="en-US" sz="6400" b="1" dirty="0" smtClean="0"/>
            </a:br>
            <a:r>
              <a:rPr lang="en-US" sz="6400" b="1" i="1" dirty="0" smtClean="0"/>
              <a:t>11.  Follows through on promises and commitments he/she makes.</a:t>
            </a:r>
            <a:br>
              <a:rPr lang="en-US" sz="6400" b="1" i="1" dirty="0" smtClean="0"/>
            </a:br>
            <a:r>
              <a:rPr lang="en-US" sz="6400" dirty="0" smtClean="0"/>
              <a:t> I know that I need to take the first step in </a:t>
            </a:r>
            <a:r>
              <a:rPr lang="en-US" sz="6400" b="1" dirty="0" smtClean="0"/>
              <a:t>taking risks </a:t>
            </a:r>
            <a:r>
              <a:rPr lang="en-US" sz="6400" dirty="0" smtClean="0"/>
              <a:t>so that my team sees that </a:t>
            </a:r>
            <a:r>
              <a:rPr lang="en-US" sz="6400" b="1" dirty="0" smtClean="0"/>
              <a:t>I am willing to be vulnerable</a:t>
            </a:r>
            <a:r>
              <a:rPr lang="en-US" sz="6400" dirty="0" smtClean="0"/>
              <a:t>.  I always follow through on promises that I make to my team.</a:t>
            </a:r>
            <a:br>
              <a:rPr lang="en-US" sz="6400" dirty="0" smtClean="0"/>
            </a:br>
            <a:r>
              <a:rPr lang="en-US" sz="6400" dirty="0" smtClean="0"/>
              <a:t/>
            </a:r>
            <a:br>
              <a:rPr lang="en-US" sz="6400" dirty="0" smtClean="0"/>
            </a:br>
            <a:r>
              <a:rPr lang="en-US" sz="6400" b="1" dirty="0" smtClean="0"/>
              <a:t>Inspire a Shared Vision</a:t>
            </a:r>
            <a:r>
              <a:rPr lang="en-US" sz="6400" dirty="0" smtClean="0"/>
              <a:t/>
            </a:r>
            <a:br>
              <a:rPr lang="en-US" sz="6400" dirty="0" smtClean="0"/>
            </a:br>
            <a:r>
              <a:rPr lang="en-US" sz="6400" b="1" i="1" dirty="0" smtClean="0"/>
              <a:t>22.  Paints the "big picture" of what we aspire to accomplish.</a:t>
            </a:r>
            <a:r>
              <a:rPr lang="en-US" sz="6400" dirty="0" smtClean="0"/>
              <a:t> </a:t>
            </a:r>
            <a:br>
              <a:rPr lang="en-US" sz="6400" dirty="0" smtClean="0"/>
            </a:br>
            <a:r>
              <a:rPr lang="en-US" sz="6400" dirty="0" smtClean="0"/>
              <a:t>By </a:t>
            </a:r>
            <a:r>
              <a:rPr lang="en-US" sz="6400" b="1" dirty="0" smtClean="0"/>
              <a:t>sharing our aspirations for student achievement</a:t>
            </a:r>
            <a:r>
              <a:rPr lang="en-US" sz="6400" dirty="0" smtClean="0"/>
              <a:t>,  we consult with each other everyday to achieve our vision.</a:t>
            </a:r>
            <a:br>
              <a:rPr lang="en-US" sz="6400" dirty="0" smtClean="0"/>
            </a:br>
            <a:r>
              <a:rPr lang="en-US" sz="6400" dirty="0" smtClean="0"/>
              <a:t/>
            </a:r>
            <a:br>
              <a:rPr lang="en-US" sz="6400" dirty="0" smtClean="0"/>
            </a:br>
            <a:r>
              <a:rPr lang="en-US" sz="6400" b="1" dirty="0" smtClean="0"/>
              <a:t>Challenge the Process</a:t>
            </a:r>
            <a:r>
              <a:rPr lang="en-US" sz="6400" dirty="0" smtClean="0"/>
              <a:t/>
            </a:r>
            <a:br>
              <a:rPr lang="en-US" sz="6400" dirty="0" smtClean="0"/>
            </a:br>
            <a:r>
              <a:rPr lang="en-US" sz="6400" b="1" i="1" dirty="0" smtClean="0"/>
              <a:t>8.  Challenges people to try out new and innovative ways to do their work.</a:t>
            </a:r>
            <a:r>
              <a:rPr lang="en-US" sz="6400" dirty="0" smtClean="0"/>
              <a:t/>
            </a:r>
            <a:br>
              <a:rPr lang="en-US" sz="6400" dirty="0" smtClean="0"/>
            </a:br>
            <a:r>
              <a:rPr lang="en-US" sz="6400" dirty="0" smtClean="0"/>
              <a:t>We have all </a:t>
            </a:r>
            <a:r>
              <a:rPr lang="en-US" sz="6400" b="1" dirty="0" smtClean="0"/>
              <a:t>taken turns facilitating PLC meetings</a:t>
            </a:r>
            <a:r>
              <a:rPr lang="en-US" sz="6400" dirty="0" smtClean="0"/>
              <a:t>.  The new teachers have attended leadership meetings on my behalf and trainings on behalf of our team.</a:t>
            </a:r>
          </a:p>
          <a:p>
            <a:endParaRPr lang="en-US" sz="6400" dirty="0" smtClean="0"/>
          </a:p>
          <a:p>
            <a:pPr>
              <a:buNone/>
            </a:pPr>
            <a:r>
              <a:rPr lang="en-US" sz="6400" b="1" dirty="0" smtClean="0"/>
              <a:t>	Enable Others to Act</a:t>
            </a:r>
            <a:r>
              <a:rPr lang="en-US" sz="6400" dirty="0" smtClean="0"/>
              <a:t/>
            </a:r>
            <a:br>
              <a:rPr lang="en-US" sz="6400" dirty="0" smtClean="0"/>
            </a:br>
            <a:r>
              <a:rPr lang="en-US" sz="6400" b="1" i="1" dirty="0" smtClean="0"/>
              <a:t>4.  Develops cooperative relationships among the people he/she works with.</a:t>
            </a:r>
            <a:r>
              <a:rPr lang="en-US" sz="6400" dirty="0" smtClean="0"/>
              <a:t> </a:t>
            </a:r>
            <a:br>
              <a:rPr lang="en-US" sz="6400" dirty="0" smtClean="0"/>
            </a:br>
            <a:r>
              <a:rPr lang="en-US" sz="6400" dirty="0" smtClean="0"/>
              <a:t>By making connections with team members, we have developed and now maintain </a:t>
            </a:r>
            <a:r>
              <a:rPr lang="en-US" sz="6400" b="1" dirty="0" smtClean="0"/>
              <a:t>mutually respectful relationships which enhances trust.</a:t>
            </a:r>
          </a:p>
          <a:p>
            <a:pPr>
              <a:buNone/>
            </a:pPr>
            <a:r>
              <a:rPr lang="en-US" sz="6400" b="1" dirty="0" smtClean="0"/>
              <a:t> </a:t>
            </a:r>
            <a:r>
              <a:rPr lang="en-US" sz="6400" dirty="0" smtClean="0"/>
              <a:t/>
            </a:r>
            <a:br>
              <a:rPr lang="en-US" sz="6400" dirty="0" smtClean="0"/>
            </a:br>
            <a:r>
              <a:rPr lang="en-US" sz="6400" b="1" dirty="0" smtClean="0"/>
              <a:t>Encourage the Heart</a:t>
            </a:r>
            <a:r>
              <a:rPr lang="en-US" sz="6400" dirty="0" smtClean="0"/>
              <a:t/>
            </a:r>
            <a:br>
              <a:rPr lang="en-US" sz="6400" dirty="0" smtClean="0"/>
            </a:br>
            <a:r>
              <a:rPr lang="en-US" sz="6400" b="1" i="1" dirty="0" smtClean="0"/>
              <a:t>20.  Publicly recognizes people who exemplify commitment to shared values.</a:t>
            </a:r>
            <a:r>
              <a:rPr lang="en-US" sz="6400" dirty="0" smtClean="0"/>
              <a:t/>
            </a:r>
            <a:br>
              <a:rPr lang="en-US" sz="6400" dirty="0" smtClean="0"/>
            </a:br>
            <a:r>
              <a:rPr lang="en-US" sz="6400" dirty="0" smtClean="0"/>
              <a:t>I have </a:t>
            </a:r>
            <a:r>
              <a:rPr lang="en-US" sz="6400" b="1" dirty="0" smtClean="0"/>
              <a:t>acknowledged my team’s accomplishments in person, and publicly</a:t>
            </a:r>
            <a:r>
              <a:rPr lang="en-US" sz="6400" dirty="0" smtClean="0"/>
              <a:t>, through media shared with the entire site.  </a:t>
            </a:r>
            <a:br>
              <a:rPr lang="en-US" sz="6400" dirty="0" smtClean="0"/>
            </a:br>
            <a:r>
              <a:rPr lang="en-US" sz="2200" dirty="0" smtClean="0"/>
              <a:t/>
            </a:r>
            <a:br>
              <a:rPr lang="en-US" sz="2200" dirty="0" smtClean="0"/>
            </a:b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in)">
                                      <p:cBhvr>
                                        <p:cTn id="13" dur="2000"/>
                                        <p:tgtEl>
                                          <p:spTgt spid="3">
                                            <p:txEl>
                                              <p:pRg st="0" end="0"/>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amond(in)">
                                      <p:cBhvr>
                                        <p:cTn id="16" dur="2000"/>
                                        <p:tgtEl>
                                          <p:spTgt spid="3">
                                            <p:txEl>
                                              <p:pRg st="2" end="2"/>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amond(in)">
                                      <p:cBhvr>
                                        <p:cTn id="1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533400"/>
            <a:ext cx="8534400" cy="1600200"/>
          </a:xfrm>
        </p:spPr>
        <p:txBody>
          <a:bodyPr>
            <a:normAutofit/>
          </a:bodyPr>
          <a:lstStyle/>
          <a:p>
            <a:r>
              <a:rPr lang="en-US" dirty="0" smtClean="0"/>
              <a:t>Learning/Growth</a:t>
            </a:r>
            <a:endParaRPr lang="en-US" dirty="0"/>
          </a:p>
        </p:txBody>
      </p:sp>
      <p:sp>
        <p:nvSpPr>
          <p:cNvPr id="3" name="Content Placeholder 2"/>
          <p:cNvSpPr>
            <a:spLocks noGrp="1"/>
          </p:cNvSpPr>
          <p:nvPr>
            <p:ph sz="quarter" idx="1"/>
          </p:nvPr>
        </p:nvSpPr>
        <p:spPr/>
        <p:txBody>
          <a:bodyPr>
            <a:normAutofit/>
          </a:bodyPr>
          <a:lstStyle/>
          <a:p>
            <a:pPr>
              <a:buNone/>
            </a:pPr>
            <a:r>
              <a:rPr lang="en-US" sz="1800" b="1" dirty="0" smtClean="0"/>
              <a:t>The  following were the benefits of learning for myself, teachers and students:</a:t>
            </a:r>
          </a:p>
          <a:p>
            <a:pPr>
              <a:buNone/>
            </a:pPr>
            <a:endParaRPr lang="en-US" sz="1800" b="1" dirty="0" smtClean="0"/>
          </a:p>
          <a:p>
            <a:r>
              <a:rPr lang="en-US" sz="1800" dirty="0" smtClean="0"/>
              <a:t>Shared responsibility for students’ successes</a:t>
            </a:r>
          </a:p>
          <a:p>
            <a:r>
              <a:rPr lang="en-US" sz="1800" dirty="0" smtClean="0"/>
              <a:t>New knowledge about teaching and learning</a:t>
            </a:r>
          </a:p>
          <a:p>
            <a:r>
              <a:rPr lang="en-US" sz="1800" dirty="0" smtClean="0"/>
              <a:t>Higher morale and greater satisfaction with student achievement</a:t>
            </a:r>
          </a:p>
          <a:p>
            <a:r>
              <a:rPr lang="en-US" sz="1800" dirty="0" smtClean="0"/>
              <a:t>Improved academic results</a:t>
            </a:r>
          </a:p>
          <a:p>
            <a:r>
              <a:rPr lang="en-US" sz="1800" dirty="0" smtClean="0"/>
              <a:t>Recognizing gains of each teacher contributed to their increased effectiveness in the </a:t>
            </a:r>
            <a:r>
              <a:rPr lang="en-US" sz="1800" dirty="0" smtClean="0"/>
              <a:t>classroom, </a:t>
            </a:r>
            <a:r>
              <a:rPr lang="en-US" sz="1800" dirty="0" smtClean="0"/>
              <a:t>and greater satisfaction   </a:t>
            </a:r>
          </a:p>
          <a:p>
            <a:pPr>
              <a:buNone/>
            </a:pPr>
            <a:endParaRPr lang="en-US" sz="1600" dirty="0"/>
          </a:p>
        </p:txBody>
      </p:sp>
      <p:pic>
        <p:nvPicPr>
          <p:cNvPr id="4" name="Picture 3" descr="IMG_0004.JPG"/>
          <p:cNvPicPr>
            <a:picLocks noChangeAspect="1"/>
          </p:cNvPicPr>
          <p:nvPr/>
        </p:nvPicPr>
        <p:blipFill>
          <a:blip r:embed="rId2" cstate="print"/>
          <a:stretch>
            <a:fillRect/>
          </a:stretch>
        </p:blipFill>
        <p:spPr>
          <a:xfrm>
            <a:off x="152400" y="4191000"/>
            <a:ext cx="4419600" cy="2495549"/>
          </a:xfrm>
          <a:prstGeom prst="rect">
            <a:avLst/>
          </a:prstGeom>
        </p:spPr>
      </p:pic>
      <p:pic>
        <p:nvPicPr>
          <p:cNvPr id="5" name="Picture 4" descr="500x334xteacher,P20,P26,P20student,P20by,P20CollegeDegrees360,P20CC,P20BY-SA,P202,P20flickr,P3Aphotos,P3A83633410,P40N07,P3A7658236076,P3A_0.jpg,q14235111[1].jpg"/>
          <p:cNvPicPr>
            <a:picLocks noChangeAspect="1"/>
          </p:cNvPicPr>
          <p:nvPr/>
        </p:nvPicPr>
        <p:blipFill>
          <a:blip r:embed="rId3" cstate="print"/>
          <a:stretch>
            <a:fillRect/>
          </a:stretch>
        </p:blipFill>
        <p:spPr>
          <a:xfrm>
            <a:off x="5029200" y="4191000"/>
            <a:ext cx="3962400" cy="2514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Learning/Growth (continued)</a:t>
            </a:r>
            <a:endParaRPr lang="en-US" dirty="0"/>
          </a:p>
        </p:txBody>
      </p:sp>
      <p:sp>
        <p:nvSpPr>
          <p:cNvPr id="3" name="Content Placeholder 2"/>
          <p:cNvSpPr>
            <a:spLocks noGrp="1"/>
          </p:cNvSpPr>
          <p:nvPr>
            <p:ph sz="quarter" idx="1"/>
          </p:nvPr>
        </p:nvSpPr>
        <p:spPr>
          <a:xfrm>
            <a:off x="228600" y="1143000"/>
            <a:ext cx="8763000" cy="5334000"/>
          </a:xfrm>
        </p:spPr>
        <p:txBody>
          <a:bodyPr>
            <a:normAutofit fontScale="92500" lnSpcReduction="10000"/>
          </a:bodyPr>
          <a:lstStyle/>
          <a:p>
            <a:pPr algn="ctr">
              <a:buNone/>
            </a:pPr>
            <a:endParaRPr lang="en-US" sz="2400" b="1" u="sng" dirty="0" smtClean="0"/>
          </a:p>
          <a:p>
            <a:pPr algn="ctr">
              <a:buNone/>
            </a:pPr>
            <a:r>
              <a:rPr lang="en-US" sz="2400" b="1" u="sng" dirty="0" smtClean="0"/>
              <a:t>MY PERSONAL GROWTH</a:t>
            </a:r>
          </a:p>
          <a:p>
            <a:pPr algn="ctr">
              <a:buNone/>
            </a:pPr>
            <a:endParaRPr lang="en-US" sz="2400" b="1" u="sng" dirty="0" smtClean="0"/>
          </a:p>
          <a:p>
            <a:r>
              <a:rPr lang="en-US" sz="2100" dirty="0" smtClean="0"/>
              <a:t>What I learned the most about leadership is </a:t>
            </a:r>
            <a:r>
              <a:rPr lang="en-US" sz="2100" dirty="0" smtClean="0"/>
              <a:t>that I must</a:t>
            </a:r>
            <a:r>
              <a:rPr lang="en-US" sz="2100" b="1" dirty="0" smtClean="0"/>
              <a:t> </a:t>
            </a:r>
            <a:r>
              <a:rPr lang="en-US" sz="2100" b="1" dirty="0" smtClean="0"/>
              <a:t>concentrate on my shortcomings first </a:t>
            </a:r>
            <a:r>
              <a:rPr lang="en-US" sz="2100" b="1" dirty="0" smtClean="0"/>
              <a:t>to start making positive </a:t>
            </a:r>
            <a:r>
              <a:rPr lang="en-US" sz="2100" b="1" dirty="0" smtClean="0"/>
              <a:t>change.</a:t>
            </a:r>
          </a:p>
          <a:p>
            <a:endParaRPr lang="en-US" sz="2100" dirty="0" smtClean="0"/>
          </a:p>
          <a:p>
            <a:r>
              <a:rPr lang="en-US" sz="2100" dirty="0" smtClean="0"/>
              <a:t>I  recognize that I always need to be </a:t>
            </a:r>
            <a:r>
              <a:rPr lang="en-US" sz="2100" b="1" dirty="0" smtClean="0"/>
              <a:t>deliberate in maintaining relationships with my team members </a:t>
            </a:r>
            <a:r>
              <a:rPr lang="en-US" sz="2100" dirty="0" smtClean="0"/>
              <a:t>while </a:t>
            </a:r>
            <a:r>
              <a:rPr lang="en-US" sz="2100" b="1" dirty="0" smtClean="0"/>
              <a:t>thinking of their needs first </a:t>
            </a:r>
            <a:r>
              <a:rPr lang="en-US" sz="2100" dirty="0" smtClean="0"/>
              <a:t>to continue to build trust.</a:t>
            </a:r>
          </a:p>
          <a:p>
            <a:endParaRPr lang="en-US" sz="2100" dirty="0" smtClean="0"/>
          </a:p>
          <a:p>
            <a:r>
              <a:rPr lang="en-US" sz="2100" dirty="0" smtClean="0"/>
              <a:t>I know this is an </a:t>
            </a:r>
            <a:r>
              <a:rPr lang="en-US" sz="2100" b="1" dirty="0" smtClean="0"/>
              <a:t>ongoing endeavor </a:t>
            </a:r>
            <a:r>
              <a:rPr lang="en-US" sz="2100" dirty="0" smtClean="0"/>
              <a:t>and I must </a:t>
            </a:r>
            <a:r>
              <a:rPr lang="en-US" sz="2100" b="1" dirty="0" smtClean="0"/>
              <a:t>never give up </a:t>
            </a:r>
            <a:r>
              <a:rPr lang="en-US" sz="2100" dirty="0" smtClean="0"/>
              <a:t>or become discouraged.  I need to stay the course and display </a:t>
            </a:r>
            <a:r>
              <a:rPr lang="en-US" sz="2100" b="1" dirty="0" smtClean="0"/>
              <a:t>patience,</a:t>
            </a:r>
            <a:r>
              <a:rPr lang="en-US" sz="2100" dirty="0" smtClean="0"/>
              <a:t> respect, and compassion. </a:t>
            </a:r>
          </a:p>
          <a:p>
            <a:endParaRPr lang="en-US" sz="2100" dirty="0" smtClean="0"/>
          </a:p>
          <a:p>
            <a:endParaRPr lang="en-US" sz="2100" dirty="0" smtClean="0"/>
          </a:p>
          <a:p>
            <a:pPr>
              <a:buNone/>
            </a:pPr>
            <a:r>
              <a:rPr lang="en-US" sz="2800" dirty="0" smtClean="0"/>
              <a:t>				</a:t>
            </a:r>
            <a:endParaRPr lang="en-US" dirty="0"/>
          </a:p>
        </p:txBody>
      </p:sp>
      <p:pic>
        <p:nvPicPr>
          <p:cNvPr id="4" name="Picture 3" descr="56737_001[1].jpg"/>
          <p:cNvPicPr>
            <a:picLocks noChangeAspect="1"/>
          </p:cNvPicPr>
          <p:nvPr/>
        </p:nvPicPr>
        <p:blipFill>
          <a:blip r:embed="rId2" cstate="print"/>
          <a:stretch>
            <a:fillRect/>
          </a:stretch>
        </p:blipFill>
        <p:spPr>
          <a:xfrm>
            <a:off x="3048000" y="4953000"/>
            <a:ext cx="3429000" cy="1752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amond(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6400800" cy="3200400"/>
          </a:xfrm>
        </p:spPr>
        <p:txBody>
          <a:bodyPr/>
          <a:lstStyle/>
          <a:p>
            <a:endParaRPr lang="en-US" dirty="0"/>
          </a:p>
        </p:txBody>
      </p:sp>
      <p:sp>
        <p:nvSpPr>
          <p:cNvPr id="2" name="Title 1"/>
          <p:cNvSpPr>
            <a:spLocks noGrp="1"/>
          </p:cNvSpPr>
          <p:nvPr>
            <p:ph type="ctrTitle"/>
          </p:nvPr>
        </p:nvSpPr>
        <p:spPr>
          <a:xfrm>
            <a:off x="685800" y="0"/>
            <a:ext cx="7772400" cy="2057400"/>
          </a:xfrm>
        </p:spPr>
        <p:txBody>
          <a:bodyPr>
            <a:noAutofit/>
          </a:bodyPr>
          <a:lstStyle/>
          <a:p>
            <a:r>
              <a:rPr lang="en-US" sz="1800" b="1" i="1" dirty="0" smtClean="0">
                <a:solidFill>
                  <a:schemeClr val="tx1"/>
                </a:solidFill>
              </a:rPr>
              <a:t>“The rise or fall of the professional learning concept depends not on the merits of the concepts itself, but on the most important element in the improvement of any school…”</a:t>
            </a: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600" dirty="0" smtClean="0">
                <a:solidFill>
                  <a:schemeClr val="tx1"/>
                </a:solidFill>
              </a:rPr>
              <a:t>…THE COMMITMENT AND PERSISTENCE OF THE EDUCATORS WITHIN IT.”</a:t>
            </a:r>
            <a:br>
              <a:rPr lang="en-US" sz="1600" dirty="0" smtClean="0">
                <a:solidFill>
                  <a:schemeClr val="tx1"/>
                </a:solidFill>
              </a:rPr>
            </a:br>
            <a:r>
              <a:rPr lang="en-US" sz="1800" dirty="0" smtClean="0">
                <a:solidFill>
                  <a:schemeClr val="tx1"/>
                </a:solidFill>
              </a:rPr>
              <a:t/>
            </a:r>
            <a:br>
              <a:rPr lang="en-US" sz="1800" dirty="0" smtClean="0">
                <a:solidFill>
                  <a:schemeClr val="tx1"/>
                </a:solidFill>
              </a:rPr>
            </a:br>
            <a:r>
              <a:rPr lang="en-US" sz="1600" dirty="0" smtClean="0">
                <a:solidFill>
                  <a:schemeClr val="tx1"/>
                </a:solidFill>
              </a:rPr>
              <a:t>-RICHARD DUFOUR</a:t>
            </a:r>
            <a:endParaRPr lang="en-US" sz="1600" dirty="0">
              <a:solidFill>
                <a:schemeClr val="tx1"/>
              </a:solidFill>
              <a:latin typeface="+mn-lt"/>
            </a:endParaRPr>
          </a:p>
        </p:txBody>
      </p:sp>
      <p:pic>
        <p:nvPicPr>
          <p:cNvPr id="5" name="Picture 4" descr="IMG_0002.JPG"/>
          <p:cNvPicPr>
            <a:picLocks noChangeAspect="1"/>
          </p:cNvPicPr>
          <p:nvPr/>
        </p:nvPicPr>
        <p:blipFill>
          <a:blip r:embed="rId2" cstate="print"/>
          <a:stretch>
            <a:fillRect/>
          </a:stretch>
        </p:blipFill>
        <p:spPr>
          <a:xfrm>
            <a:off x="2514600" y="2133600"/>
            <a:ext cx="4191000" cy="4267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Project</a:t>
            </a:r>
            <a:endParaRPr lang="en-US" dirty="0"/>
          </a:p>
        </p:txBody>
      </p:sp>
      <p:sp>
        <p:nvSpPr>
          <p:cNvPr id="3" name="Content Placeholder 2"/>
          <p:cNvSpPr>
            <a:spLocks noGrp="1"/>
          </p:cNvSpPr>
          <p:nvPr>
            <p:ph sz="quarter" idx="1"/>
          </p:nvPr>
        </p:nvSpPr>
        <p:spPr/>
        <p:txBody>
          <a:bodyPr>
            <a:normAutofit/>
          </a:bodyPr>
          <a:lstStyle/>
          <a:p>
            <a:pPr>
              <a:buNone/>
            </a:pPr>
            <a:r>
              <a:rPr lang="en-US" sz="1600" dirty="0" smtClean="0"/>
              <a:t>I work in a small district in Riverside County.  Half of our grade level was new to teaching and the concept of Professional Learning Communities (PLCs).   I decided to focus on the development of a supportive PLC for the benefit of teachers and to achieve maximum academic achievement for the students.</a:t>
            </a:r>
          </a:p>
          <a:p>
            <a:pPr>
              <a:buNone/>
            </a:pPr>
            <a:endParaRPr lang="en-US" sz="1600" dirty="0" smtClean="0"/>
          </a:p>
          <a:p>
            <a:pPr>
              <a:buNone/>
            </a:pPr>
            <a:r>
              <a:rPr lang="en-US" sz="1600" b="1" dirty="0" smtClean="0"/>
              <a:t>Professional learning communities (PLCs) </a:t>
            </a:r>
            <a:r>
              <a:rPr lang="en-US" sz="1600" dirty="0" smtClean="0"/>
              <a:t>are social groupings of new and experienced educators who come together over time by building on their own and others' ideas and experiences in order to improve practice and enhance students' learning. </a:t>
            </a:r>
          </a:p>
          <a:p>
            <a:pPr>
              <a:buNone/>
            </a:pPr>
            <a:endParaRPr lang="en-US" sz="1600" dirty="0" smtClean="0"/>
          </a:p>
          <a:p>
            <a:pPr>
              <a:buNone/>
            </a:pPr>
            <a:r>
              <a:rPr lang="en-US" sz="1600" dirty="0" smtClean="0"/>
              <a:t>Leading educators believe that the following are critical elements of a PLC:</a:t>
            </a:r>
          </a:p>
          <a:p>
            <a:pPr>
              <a:buNone/>
            </a:pPr>
            <a:endParaRPr lang="en-US" sz="1600" dirty="0" smtClean="0"/>
          </a:p>
          <a:p>
            <a:r>
              <a:rPr lang="en-US" sz="1600" dirty="0" smtClean="0"/>
              <a:t>1. Reflective Dialogue</a:t>
            </a:r>
          </a:p>
          <a:p>
            <a:r>
              <a:rPr lang="en-US" sz="1600" dirty="0" smtClean="0"/>
              <a:t>2. Collective Focus on Student Learning</a:t>
            </a:r>
          </a:p>
          <a:p>
            <a:r>
              <a:rPr lang="en-US" sz="1600" dirty="0" smtClean="0"/>
              <a:t>3. Collaboration Among Members</a:t>
            </a:r>
          </a:p>
          <a:p>
            <a:r>
              <a:rPr lang="en-US" sz="1600" dirty="0" smtClean="0"/>
              <a:t>4. Shared Norms and Values</a:t>
            </a:r>
          </a:p>
        </p:txBody>
      </p:sp>
      <p:pic>
        <p:nvPicPr>
          <p:cNvPr id="4" name="Picture 3" descr="images[2].jpg"/>
          <p:cNvPicPr>
            <a:picLocks noChangeAspect="1"/>
          </p:cNvPicPr>
          <p:nvPr/>
        </p:nvPicPr>
        <p:blipFill>
          <a:blip r:embed="rId2" cstate="print"/>
          <a:stretch>
            <a:fillRect/>
          </a:stretch>
        </p:blipFill>
        <p:spPr>
          <a:xfrm>
            <a:off x="4419600" y="4267201"/>
            <a:ext cx="4572000" cy="2133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a:t>
            </a:r>
            <a:r>
              <a:rPr lang="en-US" dirty="0" smtClean="0"/>
              <a:t>Statement</a:t>
            </a:r>
            <a:endParaRPr lang="en-US" dirty="0"/>
          </a:p>
        </p:txBody>
      </p:sp>
      <p:sp>
        <p:nvSpPr>
          <p:cNvPr id="3" name="Content Placeholder 2"/>
          <p:cNvSpPr>
            <a:spLocks noGrp="1"/>
          </p:cNvSpPr>
          <p:nvPr>
            <p:ph sz="quarter" idx="1"/>
          </p:nvPr>
        </p:nvSpPr>
        <p:spPr>
          <a:xfrm>
            <a:off x="301752" y="1527048"/>
            <a:ext cx="8503920" cy="5102352"/>
          </a:xfrm>
        </p:spPr>
        <p:txBody>
          <a:bodyPr>
            <a:normAutofit/>
          </a:bodyPr>
          <a:lstStyle/>
          <a:p>
            <a:pPr>
              <a:buNone/>
            </a:pPr>
            <a:r>
              <a:rPr lang="en-US" sz="2200" dirty="0" smtClean="0"/>
              <a:t>    As part of a Professional Learning </a:t>
            </a:r>
            <a:r>
              <a:rPr lang="en-US" sz="2200" dirty="0" smtClean="0"/>
              <a:t>Community (PLC), </a:t>
            </a:r>
            <a:r>
              <a:rPr lang="en-US" sz="2200" b="1" dirty="0" smtClean="0"/>
              <a:t>teachers look deeply into teaching and learning  </a:t>
            </a:r>
            <a:r>
              <a:rPr lang="en-US" sz="2200" dirty="0" smtClean="0"/>
              <a:t>and  how to become more effective in their work with students.  Teacher learning is </a:t>
            </a:r>
            <a:r>
              <a:rPr lang="en-US" sz="2200" b="1" dirty="0" smtClean="0"/>
              <a:t>more complex, deeper</a:t>
            </a:r>
            <a:r>
              <a:rPr lang="en-US" sz="2200" dirty="0" smtClean="0"/>
              <a:t>, and more fruitful in a social setting, where the participants </a:t>
            </a:r>
            <a:r>
              <a:rPr lang="en-US" sz="2200" b="1" dirty="0" smtClean="0"/>
              <a:t>interact, test ideas, challenge interpretations, </a:t>
            </a:r>
            <a:r>
              <a:rPr lang="en-US" sz="2200" dirty="0" smtClean="0"/>
              <a:t>and process new information with each other</a:t>
            </a:r>
            <a:r>
              <a:rPr lang="en-US" sz="2800" dirty="0" smtClean="0"/>
              <a:t>.</a:t>
            </a:r>
            <a:br>
              <a:rPr lang="en-US" sz="2800" dirty="0" smtClean="0"/>
            </a:br>
            <a:r>
              <a:rPr lang="en-US" sz="2800" dirty="0" smtClean="0"/>
              <a:t/>
            </a:r>
            <a:br>
              <a:rPr lang="en-US" sz="2800" dirty="0" smtClean="0"/>
            </a:br>
            <a:endParaRPr lang="en-US" sz="2800" b="1" dirty="0" smtClean="0"/>
          </a:p>
          <a:p>
            <a:endParaRPr lang="en-US" dirty="0"/>
          </a:p>
        </p:txBody>
      </p:sp>
      <p:pic>
        <p:nvPicPr>
          <p:cNvPr id="4" name="Picture 3" descr="469433_orig.jpg"/>
          <p:cNvPicPr>
            <a:picLocks noChangeAspect="1"/>
          </p:cNvPicPr>
          <p:nvPr/>
        </p:nvPicPr>
        <p:blipFill>
          <a:blip r:embed="rId2" cstate="print"/>
          <a:stretch>
            <a:fillRect/>
          </a:stretch>
        </p:blipFill>
        <p:spPr>
          <a:xfrm>
            <a:off x="2438400" y="3810000"/>
            <a:ext cx="4191000" cy="25146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Vision/Goals</a:t>
            </a:r>
            <a:endParaRPr lang="en-US" dirty="0"/>
          </a:p>
        </p:txBody>
      </p:sp>
      <p:sp>
        <p:nvSpPr>
          <p:cNvPr id="3" name="Content Placeholder 2"/>
          <p:cNvSpPr>
            <a:spLocks noGrp="1"/>
          </p:cNvSpPr>
          <p:nvPr>
            <p:ph sz="quarter" idx="1"/>
          </p:nvPr>
        </p:nvSpPr>
        <p:spPr/>
        <p:txBody>
          <a:bodyPr/>
          <a:lstStyle/>
          <a:p>
            <a:r>
              <a:rPr lang="en-US" sz="1800" dirty="0" smtClean="0"/>
              <a:t>Establish a supportive grade level professional learning community</a:t>
            </a:r>
          </a:p>
          <a:p>
            <a:r>
              <a:rPr lang="en-US" sz="1800" dirty="0" smtClean="0"/>
              <a:t>Develop a culture of collaboration with a focus on results.</a:t>
            </a:r>
          </a:p>
          <a:p>
            <a:r>
              <a:rPr lang="en-US" sz="1800" dirty="0" smtClean="0"/>
              <a:t>Determine learning needs to enhance learning of Tier III students </a:t>
            </a:r>
          </a:p>
          <a:p>
            <a:r>
              <a:rPr lang="en-US" sz="1800" dirty="0" smtClean="0"/>
              <a:t>Analyze results, make adjustments through team collaboration.</a:t>
            </a:r>
          </a:p>
          <a:p>
            <a:r>
              <a:rPr lang="en-US" sz="1800" dirty="0" smtClean="0"/>
              <a:t>Celebrate student and teacher accomplishments!</a:t>
            </a:r>
          </a:p>
          <a:p>
            <a:endParaRPr lang="en-US" dirty="0"/>
          </a:p>
        </p:txBody>
      </p:sp>
      <p:pic>
        <p:nvPicPr>
          <p:cNvPr id="2050" name="Picture 2" descr="http://coe.lehigh.edu/sites/coe.lehigh.edu/files/documents/rti_tier_circle2.jpg"/>
          <p:cNvPicPr>
            <a:picLocks noChangeAspect="1" noChangeArrowheads="1"/>
          </p:cNvPicPr>
          <p:nvPr/>
        </p:nvPicPr>
        <p:blipFill>
          <a:blip r:embed="rId2" cstate="print"/>
          <a:srcRect/>
          <a:stretch>
            <a:fillRect/>
          </a:stretch>
        </p:blipFill>
        <p:spPr bwMode="auto">
          <a:xfrm>
            <a:off x="152400" y="3200400"/>
            <a:ext cx="8839200" cy="3657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534400" cy="1143000"/>
          </a:xfrm>
        </p:spPr>
        <p:txBody>
          <a:bodyPr>
            <a:normAutofit/>
          </a:bodyPr>
          <a:lstStyle/>
          <a:p>
            <a:r>
              <a:rPr lang="en-US" dirty="0" smtClean="0"/>
              <a:t>Teacher Leader Model Standards</a:t>
            </a:r>
            <a:endParaRPr lang="en-US" dirty="0"/>
          </a:p>
        </p:txBody>
      </p:sp>
      <p:sp>
        <p:nvSpPr>
          <p:cNvPr id="3" name="Content Placeholder 2"/>
          <p:cNvSpPr>
            <a:spLocks noGrp="1"/>
          </p:cNvSpPr>
          <p:nvPr>
            <p:ph sz="quarter" idx="1"/>
          </p:nvPr>
        </p:nvSpPr>
        <p:spPr/>
        <p:txBody>
          <a:bodyPr>
            <a:normAutofit/>
          </a:bodyPr>
          <a:lstStyle/>
          <a:p>
            <a:pPr algn="ctr">
              <a:buNone/>
            </a:pPr>
            <a:r>
              <a:rPr lang="en-US" sz="2000" b="1" dirty="0" smtClean="0"/>
              <a:t>Domains/elements this project addresses</a:t>
            </a:r>
          </a:p>
          <a:p>
            <a:r>
              <a:rPr lang="en-US" sz="2000" b="1" dirty="0" smtClean="0"/>
              <a:t>Domain IV: Facilitating Improvements in Instruction and Student Learning</a:t>
            </a:r>
          </a:p>
          <a:p>
            <a:r>
              <a:rPr lang="en-US" sz="2000" dirty="0" smtClean="0"/>
              <a:t>4.2 </a:t>
            </a:r>
            <a:r>
              <a:rPr lang="en-US" sz="2000" b="1" i="1" dirty="0" smtClean="0"/>
              <a:t>Engages in reflective dialogues </a:t>
            </a:r>
            <a:r>
              <a:rPr lang="en-US" sz="2000" dirty="0" smtClean="0"/>
              <a:t>with colleagues </a:t>
            </a:r>
            <a:r>
              <a:rPr lang="en-US" sz="2000" b="1" i="1" dirty="0" smtClean="0"/>
              <a:t>based on observation of instruction</a:t>
            </a:r>
            <a:r>
              <a:rPr lang="en-US" sz="2000" dirty="0" smtClean="0"/>
              <a:t>, student work, and assessment data, and helps make connections to research-based effective practice.</a:t>
            </a:r>
          </a:p>
          <a:p>
            <a:endParaRPr lang="en-US" sz="2000" dirty="0" smtClean="0"/>
          </a:p>
          <a:p>
            <a:r>
              <a:rPr lang="en-US" sz="2000" b="1" dirty="0" smtClean="0"/>
              <a:t>Domain V: Promoting the Use of Assessments and Data for School and District Improvement</a:t>
            </a:r>
          </a:p>
          <a:p>
            <a:r>
              <a:rPr lang="en-US" sz="2000" dirty="0" smtClean="0"/>
              <a:t>5.3  Creates a </a:t>
            </a:r>
            <a:r>
              <a:rPr lang="en-US" sz="2000" b="1" i="1" dirty="0" smtClean="0"/>
              <a:t>climate of trust and critical reflection </a:t>
            </a:r>
            <a:r>
              <a:rPr lang="en-US" sz="2000" dirty="0" smtClean="0"/>
              <a:t>in order to engage colleagues in challenging conversations about student learning data that lead to solutions to identified issues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t>
            </a:r>
            <a:endParaRPr lang="en-US" dirty="0"/>
          </a:p>
        </p:txBody>
      </p:sp>
      <p:sp>
        <p:nvSpPr>
          <p:cNvPr id="3" name="Content Placeholder 2"/>
          <p:cNvSpPr>
            <a:spLocks noGrp="1"/>
          </p:cNvSpPr>
          <p:nvPr>
            <p:ph sz="quarter" idx="1"/>
          </p:nvPr>
        </p:nvSpPr>
        <p:spPr>
          <a:xfrm>
            <a:off x="457200" y="1524000"/>
            <a:ext cx="8503920" cy="4572000"/>
          </a:xfrm>
        </p:spPr>
        <p:txBody>
          <a:bodyPr>
            <a:normAutofit fontScale="25000" lnSpcReduction="20000"/>
          </a:bodyPr>
          <a:lstStyle/>
          <a:p>
            <a:pPr>
              <a:buNone/>
            </a:pPr>
            <a:r>
              <a:rPr lang="en-US" sz="6400" dirty="0" smtClean="0"/>
              <a:t/>
            </a:r>
            <a:br>
              <a:rPr lang="en-US" sz="6400" dirty="0" smtClean="0"/>
            </a:br>
            <a:r>
              <a:rPr lang="en-US" sz="6400" b="1" dirty="0" smtClean="0"/>
              <a:t> </a:t>
            </a:r>
            <a:r>
              <a:rPr lang="en-US" sz="6400" b="1" u="sng" dirty="0" smtClean="0"/>
              <a:t>Schools as Learning Communities</a:t>
            </a:r>
            <a:r>
              <a:rPr lang="en-US" sz="6400" dirty="0" smtClean="0"/>
              <a:t>, Educational Leadership, </a:t>
            </a:r>
            <a:r>
              <a:rPr lang="en-US" sz="6400" dirty="0" err="1" smtClean="0"/>
              <a:t>DuFour</a:t>
            </a:r>
            <a:r>
              <a:rPr lang="en-US" sz="6400" dirty="0" smtClean="0"/>
              <a:t>, R. (2004).   Three big ideas guide this school reform effort: </a:t>
            </a:r>
            <a:r>
              <a:rPr lang="en-US" sz="6400" b="1" dirty="0" smtClean="0"/>
              <a:t>commitment to student learning, a culture of collaboration, and a focus on results.</a:t>
            </a:r>
          </a:p>
          <a:p>
            <a:pPr>
              <a:buNone/>
            </a:pPr>
            <a:endParaRPr lang="en-US" sz="6400" dirty="0" smtClean="0"/>
          </a:p>
          <a:p>
            <a:pPr>
              <a:buNone/>
            </a:pPr>
            <a:r>
              <a:rPr lang="en-US" sz="6400" dirty="0" smtClean="0"/>
              <a:t>     </a:t>
            </a:r>
            <a:r>
              <a:rPr lang="en-US" sz="6400" b="1" u="sng" dirty="0" smtClean="0"/>
              <a:t>Teacher Collaboration and the Multi-tiered System of Support </a:t>
            </a:r>
            <a:r>
              <a:rPr lang="en-US" sz="6400" dirty="0" smtClean="0"/>
              <a:t>(MTSS) (2013)  CRLP, </a:t>
            </a:r>
            <a:r>
              <a:rPr lang="en-US" sz="6400" dirty="0" err="1" smtClean="0"/>
              <a:t>Shefelbine</a:t>
            </a:r>
            <a:r>
              <a:rPr lang="en-US" sz="6400" dirty="0" smtClean="0"/>
              <a:t>, John, CRLP Results:  How to develop, support, and </a:t>
            </a:r>
            <a:r>
              <a:rPr lang="en-US" sz="6400" b="1" dirty="0" smtClean="0"/>
              <a:t>sustain collaborative teams </a:t>
            </a:r>
            <a:r>
              <a:rPr lang="en-US" sz="6400" dirty="0" smtClean="0"/>
              <a:t>within grade levels.  </a:t>
            </a:r>
            <a:r>
              <a:rPr lang="en-US" sz="6400" b="1" dirty="0" smtClean="0"/>
              <a:t>Focus is on lesson study </a:t>
            </a:r>
            <a:r>
              <a:rPr lang="en-US" sz="6400" dirty="0" smtClean="0"/>
              <a:t>to improve teaching and learning.</a:t>
            </a:r>
            <a:br>
              <a:rPr lang="en-US" sz="6400" dirty="0" smtClean="0"/>
            </a:br>
            <a:r>
              <a:rPr lang="en-US" sz="6400" dirty="0" smtClean="0"/>
              <a:t/>
            </a:r>
            <a:br>
              <a:rPr lang="en-US" sz="6400" dirty="0" smtClean="0"/>
            </a:br>
            <a:r>
              <a:rPr lang="en-US" sz="6400" b="1" u="sng" dirty="0" smtClean="0"/>
              <a:t>10 Steps for Migrating Your Curriculum to the Common Core, Fulfilling the Promise of the CCSS</a:t>
            </a:r>
            <a:r>
              <a:rPr lang="en-US" sz="6400" dirty="0" smtClean="0"/>
              <a:t>, </a:t>
            </a:r>
            <a:r>
              <a:rPr lang="en-US" sz="6400" dirty="0" err="1" smtClean="0"/>
              <a:t>Dodelson</a:t>
            </a:r>
            <a:r>
              <a:rPr lang="en-US" sz="6400" dirty="0" smtClean="0"/>
              <a:t>, Saki, Achieve 3000.  An assessment of </a:t>
            </a:r>
            <a:r>
              <a:rPr lang="en-US" sz="6400" b="1" dirty="0" smtClean="0"/>
              <a:t>the changes as a result of the new common core standards</a:t>
            </a:r>
            <a:r>
              <a:rPr lang="en-US" sz="6400" dirty="0" smtClean="0"/>
              <a:t>. so we can change our curriculum and methodologies to meet the new standards.  </a:t>
            </a:r>
          </a:p>
          <a:p>
            <a:pPr>
              <a:buNone/>
            </a:pPr>
            <a:r>
              <a:rPr lang="en-US" sz="6400" dirty="0" smtClean="0"/>
              <a:t/>
            </a:r>
            <a:br>
              <a:rPr lang="en-US" sz="6400" dirty="0" smtClean="0"/>
            </a:br>
            <a:r>
              <a:rPr lang="en-US" sz="6400" b="1" u="sng" dirty="0" smtClean="0"/>
              <a:t>Teaching Academic Vocabulary</a:t>
            </a:r>
            <a:r>
              <a:rPr lang="en-US" sz="6400" u="sng" dirty="0" smtClean="0"/>
              <a:t>,</a:t>
            </a:r>
            <a:r>
              <a:rPr lang="en-US" sz="6400" dirty="0" smtClean="0"/>
              <a:t> (2005) </a:t>
            </a:r>
            <a:r>
              <a:rPr lang="en-US" sz="6400" dirty="0" err="1" smtClean="0"/>
              <a:t>Kinsella</a:t>
            </a:r>
            <a:r>
              <a:rPr lang="en-US" sz="6400" dirty="0" smtClean="0"/>
              <a:t>, Kate, </a:t>
            </a:r>
            <a:r>
              <a:rPr lang="en-US" sz="6400" dirty="0" err="1" smtClean="0"/>
              <a:t>Ed.D</a:t>
            </a:r>
            <a:r>
              <a:rPr lang="en-US" sz="6400" dirty="0" smtClean="0"/>
              <a:t>. , Aiming High, </a:t>
            </a:r>
            <a:r>
              <a:rPr lang="en-US" sz="6400" dirty="0" err="1" smtClean="0"/>
              <a:t>Aspirando</a:t>
            </a:r>
            <a:r>
              <a:rPr lang="en-US" sz="6400" dirty="0" smtClean="0"/>
              <a:t> a lo </a:t>
            </a:r>
            <a:r>
              <a:rPr lang="en-US" sz="6400" dirty="0" err="1" smtClean="0"/>
              <a:t>Mejor</a:t>
            </a:r>
            <a:r>
              <a:rPr lang="en-US" sz="6400" dirty="0" smtClean="0"/>
              <a:t> Resource, A SCOE Publication.  It looks at the big picture of </a:t>
            </a:r>
            <a:r>
              <a:rPr lang="en-US" sz="6400" b="1" dirty="0" smtClean="0"/>
              <a:t>comprehensive strategies for helping long term English Learners</a:t>
            </a:r>
            <a:r>
              <a:rPr lang="en-US" sz="6400" dirty="0" smtClean="0"/>
              <a:t> build academic vocabulary.</a:t>
            </a:r>
          </a:p>
          <a:p>
            <a:pPr>
              <a:buNone/>
            </a:pPr>
            <a:endParaRPr lang="en-US" sz="6400" u="sng" dirty="0" smtClean="0"/>
          </a:p>
          <a:p>
            <a:pPr>
              <a:buNone/>
            </a:pPr>
            <a:r>
              <a:rPr lang="en-US" sz="6400" dirty="0" smtClean="0"/>
              <a:t>      </a:t>
            </a:r>
            <a:r>
              <a:rPr lang="en-US" sz="6400" b="1" u="sng" dirty="0" smtClean="0"/>
              <a:t>Supporting Implementation of the Common Core State Standards:  Foundational Skills</a:t>
            </a:r>
            <a:r>
              <a:rPr lang="en-US" sz="6400" u="sng" dirty="0" smtClean="0"/>
              <a:t> </a:t>
            </a:r>
            <a:r>
              <a:rPr lang="en-US" sz="6400" dirty="0" smtClean="0"/>
              <a:t> CRLP Results (2014) (K-5), </a:t>
            </a:r>
            <a:r>
              <a:rPr lang="en-US" sz="6400" dirty="0" err="1" smtClean="0"/>
              <a:t>Shefelbine</a:t>
            </a:r>
            <a:r>
              <a:rPr lang="en-US" sz="6400" dirty="0" smtClean="0"/>
              <a:t>, John, Ph.D., Bruce, Gail, </a:t>
            </a:r>
            <a:r>
              <a:rPr lang="en-US" sz="6400" dirty="0" err="1" smtClean="0"/>
              <a:t>CRLP.This</a:t>
            </a:r>
            <a:r>
              <a:rPr lang="en-US" sz="6400" dirty="0" smtClean="0"/>
              <a:t> focuses on the </a:t>
            </a:r>
            <a:r>
              <a:rPr lang="en-US" sz="6400" b="1" dirty="0" smtClean="0"/>
              <a:t>Common Core foundational skills </a:t>
            </a:r>
            <a:r>
              <a:rPr lang="en-US" sz="6400" dirty="0" smtClean="0"/>
              <a:t>that students need.</a:t>
            </a:r>
          </a:p>
          <a:p>
            <a:pPr>
              <a:buNone/>
            </a:pPr>
            <a:endParaRPr lang="en-US" sz="6400" dirty="0" smtClean="0"/>
          </a:p>
          <a:p>
            <a:pPr>
              <a:buNone/>
            </a:pPr>
            <a:r>
              <a:rPr lang="en-US" sz="6400" dirty="0" smtClean="0"/>
              <a:t/>
            </a:r>
            <a:br>
              <a:rPr lang="en-US" sz="6400" dirty="0" smtClean="0"/>
            </a:br>
            <a:r>
              <a:rPr lang="en-US" sz="6400" dirty="0" smtClean="0"/>
              <a:t/>
            </a:r>
            <a:br>
              <a:rPr lang="en-US" sz="6400" dirty="0" smtClean="0"/>
            </a:br>
            <a:r>
              <a:rPr lang="en-US" sz="6400" dirty="0" smtClean="0"/>
              <a:t/>
            </a:r>
            <a:br>
              <a:rPr lang="en-US" sz="6400" dirty="0" smtClean="0"/>
            </a:br>
            <a:r>
              <a:rPr lang="en-US" dirty="0" smtClean="0"/>
              <a:t/>
            </a:r>
            <a:br>
              <a:rPr lang="en-US"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amond(in)">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ox(in)">
                                      <p:cBhvr>
                                        <p:cTn id="24" dur="500"/>
                                        <p:tgtEl>
                                          <p:spTgt spid="3">
                                            <p:txEl>
                                              <p:pRg st="3" end="3"/>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Steps</a:t>
            </a:r>
            <a:endParaRPr lang="en-US" dirty="0"/>
          </a:p>
        </p:txBody>
      </p:sp>
      <p:sp>
        <p:nvSpPr>
          <p:cNvPr id="3" name="Content Placeholder 2"/>
          <p:cNvSpPr>
            <a:spLocks noGrp="1"/>
          </p:cNvSpPr>
          <p:nvPr>
            <p:ph sz="quarter" idx="1"/>
          </p:nvPr>
        </p:nvSpPr>
        <p:spPr/>
        <p:txBody>
          <a:bodyPr>
            <a:normAutofit/>
          </a:bodyPr>
          <a:lstStyle/>
          <a:p>
            <a:pPr algn="ctr">
              <a:buNone/>
            </a:pPr>
            <a:r>
              <a:rPr lang="en-US" sz="2000" b="1" dirty="0" smtClean="0"/>
              <a:t>Steps to build a collaborative  professional learning community</a:t>
            </a:r>
          </a:p>
          <a:p>
            <a:pPr algn="ctr">
              <a:buNone/>
            </a:pPr>
            <a:endParaRPr lang="en-US" sz="2000" b="1" dirty="0" smtClean="0"/>
          </a:p>
          <a:p>
            <a:r>
              <a:rPr lang="en-US" sz="2000" b="1" dirty="0" smtClean="0"/>
              <a:t>Initial survey </a:t>
            </a:r>
            <a:r>
              <a:rPr lang="en-US" sz="2000" dirty="0" smtClean="0"/>
              <a:t>related to team dynamics to guide development of PLC</a:t>
            </a:r>
          </a:p>
          <a:p>
            <a:r>
              <a:rPr lang="en-US" sz="2000" dirty="0" smtClean="0"/>
              <a:t>As a PLC, study the standards and curriculum </a:t>
            </a:r>
            <a:r>
              <a:rPr lang="en-US" sz="2000" b="1" dirty="0" smtClean="0"/>
              <a:t>(units of study)</a:t>
            </a:r>
          </a:p>
          <a:p>
            <a:r>
              <a:rPr lang="en-US" sz="2000" dirty="0" smtClean="0"/>
              <a:t>Collaboratively </a:t>
            </a:r>
            <a:r>
              <a:rPr lang="en-US" sz="2000" b="1" dirty="0" smtClean="0"/>
              <a:t>develop common formative assessments </a:t>
            </a:r>
            <a:r>
              <a:rPr lang="en-US" sz="2000" dirty="0" smtClean="0"/>
              <a:t>with a focus on results</a:t>
            </a:r>
          </a:p>
          <a:p>
            <a:r>
              <a:rPr lang="en-US" sz="2000" b="1" dirty="0" smtClean="0"/>
              <a:t>Develop capacity </a:t>
            </a:r>
            <a:r>
              <a:rPr lang="en-US" sz="2000" dirty="0" smtClean="0"/>
              <a:t>through members’ strengths</a:t>
            </a:r>
          </a:p>
          <a:p>
            <a:r>
              <a:rPr lang="en-US" sz="2000" dirty="0" smtClean="0"/>
              <a:t>Determine learning needs to enhance learning of </a:t>
            </a:r>
            <a:r>
              <a:rPr lang="en-US" sz="2000" b="1" dirty="0" smtClean="0"/>
              <a:t>Tier III students </a:t>
            </a:r>
          </a:p>
          <a:p>
            <a:r>
              <a:rPr lang="en-US" sz="2000" b="1" dirty="0" smtClean="0"/>
              <a:t>Analyze results</a:t>
            </a:r>
            <a:r>
              <a:rPr lang="en-US" sz="2000" dirty="0" smtClean="0"/>
              <a:t>, make adjustments through </a:t>
            </a:r>
            <a:r>
              <a:rPr lang="en-US" sz="2000" b="1" dirty="0" smtClean="0"/>
              <a:t>team collaboration</a:t>
            </a:r>
            <a:r>
              <a:rPr lang="en-US" sz="2000" dirty="0" smtClean="0"/>
              <a:t>.</a:t>
            </a:r>
          </a:p>
          <a:p>
            <a:r>
              <a:rPr lang="en-US" sz="2000" b="1" dirty="0" smtClean="0"/>
              <a:t>Rotate responsibilities </a:t>
            </a:r>
            <a:r>
              <a:rPr lang="en-US" sz="2000" dirty="0" smtClean="0"/>
              <a:t>to develop </a:t>
            </a:r>
            <a:r>
              <a:rPr lang="en-US" sz="2000" b="1" dirty="0" smtClean="0"/>
              <a:t>leadership</a:t>
            </a:r>
          </a:p>
          <a:p>
            <a:r>
              <a:rPr lang="en-US" sz="2000" b="1" dirty="0" smtClean="0"/>
              <a:t>Celebrate all accomplishments</a:t>
            </a:r>
            <a:r>
              <a:rPr lang="en-US" sz="2000" dirty="0" smtClean="0"/>
              <a:t> of the team</a:t>
            </a:r>
          </a:p>
          <a:p>
            <a:endParaRPr lang="en-US" sz="2000" dirty="0" smtClean="0"/>
          </a:p>
        </p:txBody>
      </p:sp>
      <p:pic>
        <p:nvPicPr>
          <p:cNvPr id="4" name="Picture 3" descr="collaboration-e1314232614589[1].jpg"/>
          <p:cNvPicPr>
            <a:picLocks noChangeAspect="1"/>
          </p:cNvPicPr>
          <p:nvPr/>
        </p:nvPicPr>
        <p:blipFill>
          <a:blip r:embed="rId2" cstate="print"/>
          <a:stretch>
            <a:fillRect/>
          </a:stretch>
        </p:blipFill>
        <p:spPr>
          <a:xfrm>
            <a:off x="5943600" y="4876800"/>
            <a:ext cx="3048000" cy="182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 calcmode="lin" valueType="num">
                                      <p:cBhvr additive="base">
                                        <p:cTn id="4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 calcmode="lin" valueType="num">
                                      <p:cBhvr additive="base">
                                        <p:cTn id="5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PLC Team Timeline</a:t>
            </a:r>
            <a:endParaRPr lang="en-US" dirty="0"/>
          </a:p>
        </p:txBody>
      </p:sp>
      <p:graphicFrame>
        <p:nvGraphicFramePr>
          <p:cNvPr id="5" name="Content Placeholder 4"/>
          <p:cNvGraphicFramePr>
            <a:graphicFrameLocks noGrp="1"/>
          </p:cNvGraphicFramePr>
          <p:nvPr>
            <p:ph sz="quarter" idx="1"/>
          </p:nvPr>
        </p:nvGraphicFramePr>
        <p:xfrm>
          <a:off x="152400" y="1066801"/>
          <a:ext cx="8839200" cy="6165715"/>
        </p:xfrm>
        <a:graphic>
          <a:graphicData uri="http://schemas.openxmlformats.org/drawingml/2006/table">
            <a:tbl>
              <a:tblPr firstRow="1" bandRow="1">
                <a:tableStyleId>{5C22544A-7EE6-4342-B048-85BDC9FD1C3A}</a:tableStyleId>
              </a:tblPr>
              <a:tblGrid>
                <a:gridCol w="2209800"/>
                <a:gridCol w="2362200"/>
                <a:gridCol w="2057400"/>
                <a:gridCol w="2209800"/>
              </a:tblGrid>
              <a:tr h="740275">
                <a:tc>
                  <a:txBody>
                    <a:bodyPr/>
                    <a:lstStyle/>
                    <a:p>
                      <a:r>
                        <a:rPr kumimoji="0" lang="en-US" sz="1800" b="1" kern="1200" dirty="0" smtClean="0">
                          <a:solidFill>
                            <a:schemeClr val="lt1"/>
                          </a:solidFill>
                          <a:latin typeface="+mn-lt"/>
                          <a:ea typeface="+mn-ea"/>
                          <a:cs typeface="+mn-cs"/>
                        </a:rPr>
                        <a:t>Beginning</a:t>
                      </a:r>
                    </a:p>
                    <a:p>
                      <a:r>
                        <a:rPr kumimoji="0" lang="en-US" sz="1800" b="1" kern="1200" dirty="0" smtClean="0">
                          <a:solidFill>
                            <a:schemeClr val="lt1"/>
                          </a:solidFill>
                          <a:latin typeface="+mn-lt"/>
                          <a:ea typeface="+mn-ea"/>
                          <a:cs typeface="+mn-cs"/>
                        </a:rPr>
                        <a:t>August</a:t>
                      </a:r>
                      <a:endParaRPr lang="en-US" dirty="0"/>
                    </a:p>
                  </a:txBody>
                  <a:tcPr/>
                </a:tc>
                <a:tc>
                  <a:txBody>
                    <a:bodyPr/>
                    <a:lstStyle/>
                    <a:p>
                      <a:pPr marL="0" marR="0">
                        <a:spcBef>
                          <a:spcPts val="0"/>
                        </a:spcBef>
                        <a:spcAft>
                          <a:spcPts val="0"/>
                        </a:spcAft>
                      </a:pPr>
                      <a:r>
                        <a:rPr lang="en-US" sz="1800" dirty="0" smtClean="0">
                          <a:latin typeface="Book Antiqua" pitchFamily="18" charset="0"/>
                          <a:ea typeface="Calibri"/>
                          <a:cs typeface="Times New Roman"/>
                        </a:rPr>
                        <a:t>Developing</a:t>
                      </a:r>
                    </a:p>
                    <a:p>
                      <a:pPr marL="0" marR="0">
                        <a:spcBef>
                          <a:spcPts val="0"/>
                        </a:spcBef>
                        <a:spcAft>
                          <a:spcPts val="0"/>
                        </a:spcAft>
                      </a:pPr>
                      <a:r>
                        <a:rPr lang="en-US" sz="1800" dirty="0" smtClean="0">
                          <a:latin typeface="Book Antiqua" pitchFamily="18" charset="0"/>
                          <a:ea typeface="Calibri"/>
                          <a:cs typeface="Times New Roman"/>
                        </a:rPr>
                        <a:t>September</a:t>
                      </a:r>
                    </a:p>
                    <a:p>
                      <a:pPr marL="0" marR="0">
                        <a:spcBef>
                          <a:spcPts val="0"/>
                        </a:spcBef>
                        <a:spcAft>
                          <a:spcPts val="0"/>
                        </a:spcAft>
                      </a:pPr>
                      <a:endParaRPr lang="en-US" sz="1100" dirty="0">
                        <a:latin typeface="Calibri"/>
                        <a:ea typeface="Calibri"/>
                        <a:cs typeface="Times New Roman"/>
                      </a:endParaRPr>
                    </a:p>
                  </a:txBody>
                  <a:tcPr marL="68580" marR="68580" marT="0" marB="0"/>
                </a:tc>
                <a:tc>
                  <a:txBody>
                    <a:bodyPr/>
                    <a:lstStyle/>
                    <a:p>
                      <a:r>
                        <a:rPr lang="en-US" dirty="0" smtClean="0"/>
                        <a:t>Growing</a:t>
                      </a:r>
                    </a:p>
                    <a:p>
                      <a:r>
                        <a:rPr lang="en-US" dirty="0" smtClean="0"/>
                        <a:t>October - May</a:t>
                      </a:r>
                      <a:endParaRPr lang="en-US" dirty="0"/>
                    </a:p>
                  </a:txBody>
                  <a:tcPr/>
                </a:tc>
                <a:tc>
                  <a:txBody>
                    <a:bodyPr/>
                    <a:lstStyle/>
                    <a:p>
                      <a:r>
                        <a:rPr lang="en-US" dirty="0" smtClean="0"/>
                        <a:t>Sustaining</a:t>
                      </a:r>
                    </a:p>
                    <a:p>
                      <a:r>
                        <a:rPr lang="en-US" dirty="0" smtClean="0"/>
                        <a:t>August-June</a:t>
                      </a:r>
                      <a:endParaRPr lang="en-US" dirty="0"/>
                    </a:p>
                  </a:txBody>
                  <a:tcPr/>
                </a:tc>
              </a:tr>
              <a:tr h="5050925">
                <a:tc>
                  <a:txBody>
                    <a:bodyPr/>
                    <a:lstStyle/>
                    <a:p>
                      <a:pPr marL="0" marR="0">
                        <a:spcBef>
                          <a:spcPts val="0"/>
                        </a:spcBef>
                        <a:spcAft>
                          <a:spcPts val="0"/>
                        </a:spcAft>
                      </a:pPr>
                      <a:r>
                        <a:rPr lang="en-US" sz="1400" b="1" dirty="0" smtClean="0">
                          <a:latin typeface="Calibri-Bold"/>
                          <a:ea typeface="Calibri"/>
                          <a:cs typeface="Calibri-Bold"/>
                        </a:rPr>
                        <a:t>*</a:t>
                      </a:r>
                      <a:r>
                        <a:rPr lang="en-US" sz="1400" b="1" dirty="0" smtClean="0">
                          <a:latin typeface="+mn-lt"/>
                          <a:ea typeface="Calibri"/>
                          <a:cs typeface="Calibri"/>
                        </a:rPr>
                        <a:t>Build </a:t>
                      </a:r>
                      <a:r>
                        <a:rPr lang="en-US" sz="1400" b="1" dirty="0">
                          <a:latin typeface="+mn-lt"/>
                          <a:ea typeface="Calibri"/>
                          <a:cs typeface="Calibri"/>
                        </a:rPr>
                        <a:t>t</a:t>
                      </a:r>
                      <a:r>
                        <a:rPr lang="en-US" sz="1400" b="1" dirty="0" smtClean="0">
                          <a:latin typeface="+mn-lt"/>
                          <a:ea typeface="Calibri"/>
                          <a:cs typeface="Calibri"/>
                        </a:rPr>
                        <a:t>he </a:t>
                      </a:r>
                      <a:r>
                        <a:rPr lang="en-US" sz="1400" b="1" dirty="0">
                          <a:latin typeface="+mn-lt"/>
                          <a:ea typeface="Calibri"/>
                          <a:cs typeface="Calibri"/>
                        </a:rPr>
                        <a:t>t</a:t>
                      </a:r>
                      <a:r>
                        <a:rPr lang="en-US" sz="1400" b="1" dirty="0" smtClean="0">
                          <a:latin typeface="+mn-lt"/>
                          <a:ea typeface="Calibri"/>
                          <a:cs typeface="Calibri"/>
                        </a:rPr>
                        <a:t>eam</a:t>
                      </a:r>
                      <a:r>
                        <a:rPr lang="en-US" sz="1400" b="1" dirty="0">
                          <a:latin typeface="+mn-lt"/>
                          <a:ea typeface="Calibri"/>
                          <a:cs typeface="Calibri"/>
                        </a:rPr>
                        <a:t>.</a:t>
                      </a:r>
                      <a:endParaRPr lang="en-US" sz="1400" b="1" dirty="0">
                        <a:latin typeface="+mn-lt"/>
                        <a:ea typeface="Calibri"/>
                        <a:cs typeface="Times New Roman"/>
                      </a:endParaRPr>
                    </a:p>
                    <a:p>
                      <a:pPr marL="0" marR="0">
                        <a:spcBef>
                          <a:spcPts val="0"/>
                        </a:spcBef>
                        <a:spcAft>
                          <a:spcPts val="0"/>
                        </a:spcAft>
                      </a:pPr>
                      <a:r>
                        <a:rPr lang="en-US" sz="1400" b="1" dirty="0" smtClean="0">
                          <a:latin typeface="+mn-lt"/>
                          <a:ea typeface="Calibri"/>
                          <a:cs typeface="Calibri"/>
                        </a:rPr>
                        <a:t>Get </a:t>
                      </a:r>
                      <a:r>
                        <a:rPr lang="en-US" sz="1400" b="1" dirty="0">
                          <a:latin typeface="+mn-lt"/>
                          <a:ea typeface="Calibri"/>
                          <a:cs typeface="Calibri"/>
                        </a:rPr>
                        <a:t>t</a:t>
                      </a:r>
                      <a:r>
                        <a:rPr lang="en-US" sz="1400" b="1" dirty="0" smtClean="0">
                          <a:latin typeface="+mn-lt"/>
                          <a:ea typeface="Calibri"/>
                          <a:cs typeface="Calibri"/>
                        </a:rPr>
                        <a:t>o </a:t>
                      </a:r>
                      <a:r>
                        <a:rPr lang="en-US" sz="1400" b="1" dirty="0">
                          <a:latin typeface="+mn-lt"/>
                          <a:ea typeface="Calibri"/>
                          <a:cs typeface="Calibri"/>
                        </a:rPr>
                        <a:t>k</a:t>
                      </a:r>
                      <a:r>
                        <a:rPr lang="en-US" sz="1400" b="1" dirty="0" smtClean="0">
                          <a:latin typeface="+mn-lt"/>
                          <a:ea typeface="Calibri"/>
                          <a:cs typeface="Calibri"/>
                        </a:rPr>
                        <a:t>now</a:t>
                      </a:r>
                      <a:endParaRPr lang="en-US" sz="1400" b="1" dirty="0">
                        <a:latin typeface="+mn-lt"/>
                        <a:ea typeface="Calibri"/>
                        <a:cs typeface="Times New Roman"/>
                      </a:endParaRPr>
                    </a:p>
                    <a:p>
                      <a:pPr marL="0" marR="0">
                        <a:spcBef>
                          <a:spcPts val="0"/>
                        </a:spcBef>
                        <a:spcAft>
                          <a:spcPts val="0"/>
                        </a:spcAft>
                      </a:pPr>
                      <a:r>
                        <a:rPr lang="en-US" sz="1400" b="1" dirty="0">
                          <a:latin typeface="+mn-lt"/>
                          <a:ea typeface="Calibri"/>
                          <a:cs typeface="Calibri"/>
                        </a:rPr>
                        <a:t>e</a:t>
                      </a:r>
                      <a:r>
                        <a:rPr lang="en-US" sz="1400" b="1" dirty="0" smtClean="0">
                          <a:latin typeface="+mn-lt"/>
                          <a:ea typeface="Calibri"/>
                          <a:cs typeface="Calibri"/>
                        </a:rPr>
                        <a:t>ach </a:t>
                      </a:r>
                      <a:r>
                        <a:rPr lang="en-US" sz="1400" b="1" dirty="0">
                          <a:latin typeface="+mn-lt"/>
                          <a:ea typeface="Calibri"/>
                          <a:cs typeface="Calibri"/>
                        </a:rPr>
                        <a:t>o</a:t>
                      </a:r>
                      <a:r>
                        <a:rPr lang="en-US" sz="1400" b="1" dirty="0" smtClean="0">
                          <a:latin typeface="+mn-lt"/>
                          <a:ea typeface="Calibri"/>
                          <a:cs typeface="Calibri"/>
                        </a:rPr>
                        <a:t>ther</a:t>
                      </a:r>
                      <a:r>
                        <a:rPr lang="en-US" sz="1400" b="1" dirty="0">
                          <a:latin typeface="+mn-lt"/>
                          <a:ea typeface="Calibri"/>
                          <a:cs typeface="Calibri"/>
                        </a:rPr>
                        <a:t>. </a:t>
                      </a:r>
                      <a:r>
                        <a:rPr lang="en-US" sz="1400" b="1" dirty="0" smtClean="0">
                          <a:latin typeface="+mn-lt"/>
                          <a:ea typeface="Calibri"/>
                          <a:cs typeface="Calibri"/>
                        </a:rPr>
                        <a:t>Discuss</a:t>
                      </a:r>
                      <a:endParaRPr lang="en-US" sz="1400" b="1" dirty="0">
                        <a:latin typeface="+mn-lt"/>
                        <a:ea typeface="Calibri"/>
                        <a:cs typeface="Times New Roman"/>
                      </a:endParaRPr>
                    </a:p>
                    <a:p>
                      <a:pPr marL="0" marR="0">
                        <a:spcBef>
                          <a:spcPts val="0"/>
                        </a:spcBef>
                        <a:spcAft>
                          <a:spcPts val="0"/>
                        </a:spcAft>
                      </a:pPr>
                      <a:r>
                        <a:rPr lang="en-US" sz="1400" b="1" dirty="0">
                          <a:latin typeface="+mn-lt"/>
                          <a:ea typeface="Calibri"/>
                          <a:cs typeface="Calibri"/>
                        </a:rPr>
                        <a:t>c</a:t>
                      </a:r>
                      <a:r>
                        <a:rPr lang="en-US" sz="1400" b="1" dirty="0" smtClean="0">
                          <a:latin typeface="+mn-lt"/>
                          <a:ea typeface="Calibri"/>
                          <a:cs typeface="Calibri"/>
                        </a:rPr>
                        <a:t>onfidentiality.</a:t>
                      </a:r>
                    </a:p>
                    <a:p>
                      <a:pPr marL="0" marR="0">
                        <a:spcBef>
                          <a:spcPts val="0"/>
                        </a:spcBef>
                        <a:spcAft>
                          <a:spcPts val="0"/>
                        </a:spcAft>
                      </a:pPr>
                      <a:endParaRPr lang="en-US" sz="1400" dirty="0">
                        <a:latin typeface="+mn-lt"/>
                        <a:ea typeface="Calibri"/>
                        <a:cs typeface="Times New Roman"/>
                      </a:endParaRPr>
                    </a:p>
                    <a:p>
                      <a:pPr marL="0" marR="0">
                        <a:spcBef>
                          <a:spcPts val="0"/>
                        </a:spcBef>
                        <a:spcAft>
                          <a:spcPts val="0"/>
                        </a:spcAft>
                      </a:pPr>
                      <a:r>
                        <a:rPr lang="en-US" sz="1400" b="1" dirty="0">
                          <a:latin typeface="+mn-lt"/>
                          <a:ea typeface="Calibri"/>
                          <a:cs typeface="Calibri-Bold"/>
                        </a:rPr>
                        <a:t>*</a:t>
                      </a:r>
                      <a:r>
                        <a:rPr lang="en-US" sz="1400" dirty="0">
                          <a:latin typeface="+mn-lt"/>
                          <a:ea typeface="Calibri"/>
                          <a:cs typeface="Calibri"/>
                        </a:rPr>
                        <a:t>Bring </a:t>
                      </a:r>
                      <a:r>
                        <a:rPr lang="en-US" sz="1400" dirty="0" smtClean="0">
                          <a:latin typeface="+mn-lt"/>
                          <a:ea typeface="Calibri"/>
                          <a:cs typeface="Calibri"/>
                        </a:rPr>
                        <a:t>the </a:t>
                      </a:r>
                      <a:r>
                        <a:rPr lang="en-US" sz="1400" dirty="0">
                          <a:latin typeface="+mn-lt"/>
                          <a:ea typeface="Calibri"/>
                          <a:cs typeface="Calibri"/>
                        </a:rPr>
                        <a:t>t</a:t>
                      </a:r>
                      <a:r>
                        <a:rPr lang="en-US" sz="1400" dirty="0" smtClean="0">
                          <a:latin typeface="+mn-lt"/>
                          <a:ea typeface="Calibri"/>
                          <a:cs typeface="Calibri"/>
                        </a:rPr>
                        <a:t>eam</a:t>
                      </a:r>
                      <a:endParaRPr lang="en-US" sz="1400" dirty="0">
                        <a:latin typeface="+mn-lt"/>
                        <a:ea typeface="Calibri"/>
                        <a:cs typeface="Times New Roman"/>
                      </a:endParaRPr>
                    </a:p>
                    <a:p>
                      <a:pPr marL="0" marR="0">
                        <a:spcBef>
                          <a:spcPts val="0"/>
                        </a:spcBef>
                        <a:spcAft>
                          <a:spcPts val="0"/>
                        </a:spcAft>
                      </a:pPr>
                      <a:r>
                        <a:rPr lang="en-US" sz="1400" dirty="0">
                          <a:latin typeface="+mn-lt"/>
                          <a:ea typeface="Calibri"/>
                          <a:cs typeface="Calibri"/>
                        </a:rPr>
                        <a:t>t</a:t>
                      </a:r>
                      <a:r>
                        <a:rPr lang="en-US" sz="1400" dirty="0" smtClean="0">
                          <a:latin typeface="+mn-lt"/>
                          <a:ea typeface="Calibri"/>
                          <a:cs typeface="Calibri"/>
                        </a:rPr>
                        <a:t>ogether to </a:t>
                      </a:r>
                      <a:r>
                        <a:rPr lang="en-US" sz="1400" dirty="0">
                          <a:latin typeface="+mn-lt"/>
                          <a:ea typeface="Calibri"/>
                          <a:cs typeface="Calibri"/>
                        </a:rPr>
                        <a:t>d</a:t>
                      </a:r>
                      <a:r>
                        <a:rPr lang="en-US" sz="1400" dirty="0" smtClean="0">
                          <a:latin typeface="+mn-lt"/>
                          <a:ea typeface="Calibri"/>
                          <a:cs typeface="Calibri"/>
                        </a:rPr>
                        <a:t>iscuss</a:t>
                      </a:r>
                      <a:endParaRPr lang="en-US" sz="1400" dirty="0">
                        <a:latin typeface="+mn-lt"/>
                        <a:ea typeface="Calibri"/>
                        <a:cs typeface="Times New Roman"/>
                      </a:endParaRPr>
                    </a:p>
                    <a:p>
                      <a:pPr marL="0" marR="0">
                        <a:spcBef>
                          <a:spcPts val="0"/>
                        </a:spcBef>
                        <a:spcAft>
                          <a:spcPts val="0"/>
                        </a:spcAft>
                      </a:pPr>
                      <a:r>
                        <a:rPr lang="en-US" sz="1400" dirty="0">
                          <a:latin typeface="+mn-lt"/>
                          <a:ea typeface="Calibri"/>
                          <a:cs typeface="Calibri"/>
                        </a:rPr>
                        <a:t>e</a:t>
                      </a:r>
                      <a:r>
                        <a:rPr lang="en-US" sz="1400" dirty="0" smtClean="0">
                          <a:latin typeface="+mn-lt"/>
                          <a:ea typeface="Calibri"/>
                          <a:cs typeface="Calibri"/>
                        </a:rPr>
                        <a:t>ducation </a:t>
                      </a:r>
                      <a:r>
                        <a:rPr lang="en-US" sz="1400" dirty="0">
                          <a:latin typeface="+mn-lt"/>
                          <a:ea typeface="Calibri"/>
                          <a:cs typeface="Calibri"/>
                        </a:rPr>
                        <a:t>v</a:t>
                      </a:r>
                      <a:r>
                        <a:rPr lang="en-US" sz="1400" dirty="0" smtClean="0">
                          <a:latin typeface="+mn-lt"/>
                          <a:ea typeface="Calibri"/>
                          <a:cs typeface="Calibri"/>
                        </a:rPr>
                        <a:t>alues</a:t>
                      </a:r>
                      <a:endParaRPr lang="en-US" sz="1400" dirty="0">
                        <a:latin typeface="+mn-lt"/>
                        <a:ea typeface="Calibri"/>
                        <a:cs typeface="Times New Roman"/>
                      </a:endParaRPr>
                    </a:p>
                    <a:p>
                      <a:pPr marL="0" marR="0">
                        <a:spcBef>
                          <a:spcPts val="0"/>
                        </a:spcBef>
                        <a:spcAft>
                          <a:spcPts val="0"/>
                        </a:spcAft>
                      </a:pPr>
                      <a:r>
                        <a:rPr lang="en-US" sz="1400" dirty="0">
                          <a:latin typeface="+mn-lt"/>
                          <a:ea typeface="Calibri"/>
                          <a:cs typeface="Calibri"/>
                        </a:rPr>
                        <a:t>a</a:t>
                      </a:r>
                      <a:r>
                        <a:rPr lang="en-US" sz="1400" dirty="0" smtClean="0">
                          <a:latin typeface="+mn-lt"/>
                          <a:ea typeface="Calibri"/>
                          <a:cs typeface="Calibri"/>
                        </a:rPr>
                        <a:t>nd </a:t>
                      </a:r>
                      <a:r>
                        <a:rPr lang="en-US" sz="1400" dirty="0">
                          <a:latin typeface="+mn-lt"/>
                          <a:ea typeface="Calibri"/>
                          <a:cs typeface="Calibri"/>
                        </a:rPr>
                        <a:t>v</a:t>
                      </a:r>
                      <a:r>
                        <a:rPr lang="en-US" sz="1400" dirty="0" smtClean="0">
                          <a:latin typeface="+mn-lt"/>
                          <a:ea typeface="Calibri"/>
                          <a:cs typeface="Calibri"/>
                        </a:rPr>
                        <a:t>ision.</a:t>
                      </a:r>
                    </a:p>
                    <a:p>
                      <a:pPr marL="0" marR="0">
                        <a:spcBef>
                          <a:spcPts val="0"/>
                        </a:spcBef>
                        <a:spcAft>
                          <a:spcPts val="0"/>
                        </a:spcAft>
                      </a:pPr>
                      <a:endParaRPr lang="en-US" sz="1400" dirty="0">
                        <a:latin typeface="+mn-lt"/>
                        <a:ea typeface="Calibri"/>
                        <a:cs typeface="Times New Roman"/>
                      </a:endParaRPr>
                    </a:p>
                    <a:p>
                      <a:pPr marL="0" marR="0">
                        <a:spcBef>
                          <a:spcPts val="0"/>
                        </a:spcBef>
                        <a:spcAft>
                          <a:spcPts val="0"/>
                        </a:spcAft>
                      </a:pPr>
                      <a:r>
                        <a:rPr lang="en-US" sz="1400" b="1" dirty="0">
                          <a:latin typeface="+mn-lt"/>
                          <a:ea typeface="Calibri"/>
                          <a:cs typeface="Calibri-Bold"/>
                        </a:rPr>
                        <a:t>*</a:t>
                      </a:r>
                      <a:r>
                        <a:rPr lang="en-US" sz="1400" b="1" dirty="0">
                          <a:latin typeface="+mn-lt"/>
                          <a:ea typeface="Calibri"/>
                          <a:cs typeface="Calibri"/>
                        </a:rPr>
                        <a:t>Discussion </a:t>
                      </a:r>
                      <a:r>
                        <a:rPr lang="en-US" sz="1400" b="1" dirty="0" smtClean="0">
                          <a:latin typeface="+mn-lt"/>
                          <a:ea typeface="Calibri"/>
                          <a:cs typeface="Calibri"/>
                        </a:rPr>
                        <a:t>of</a:t>
                      </a:r>
                      <a:endParaRPr lang="en-US" sz="1400" b="1" dirty="0">
                        <a:latin typeface="+mn-lt"/>
                        <a:ea typeface="Calibri"/>
                        <a:cs typeface="Times New Roman"/>
                      </a:endParaRPr>
                    </a:p>
                    <a:p>
                      <a:pPr marL="0" marR="0">
                        <a:spcBef>
                          <a:spcPts val="0"/>
                        </a:spcBef>
                        <a:spcAft>
                          <a:spcPts val="0"/>
                        </a:spcAft>
                      </a:pPr>
                      <a:r>
                        <a:rPr lang="en-US" sz="1400" b="1" dirty="0">
                          <a:latin typeface="+mn-lt"/>
                          <a:ea typeface="Calibri"/>
                          <a:cs typeface="Calibri"/>
                        </a:rPr>
                        <a:t>w</a:t>
                      </a:r>
                      <a:r>
                        <a:rPr lang="en-US" sz="1400" b="1" dirty="0" smtClean="0">
                          <a:latin typeface="+mn-lt"/>
                          <a:ea typeface="Calibri"/>
                          <a:cs typeface="Calibri"/>
                        </a:rPr>
                        <a:t>hat is </a:t>
                      </a:r>
                      <a:r>
                        <a:rPr lang="en-US" sz="1400" b="1" dirty="0">
                          <a:latin typeface="+mn-lt"/>
                          <a:ea typeface="Calibri"/>
                          <a:cs typeface="Calibri"/>
                        </a:rPr>
                        <a:t>a</a:t>
                      </a:r>
                      <a:r>
                        <a:rPr lang="en-US" sz="1400" b="1" dirty="0" smtClean="0">
                          <a:latin typeface="+mn-lt"/>
                          <a:ea typeface="Calibri"/>
                          <a:cs typeface="Calibri"/>
                        </a:rPr>
                        <a:t> </a:t>
                      </a:r>
                      <a:r>
                        <a:rPr lang="en-US" sz="1400" b="1" dirty="0">
                          <a:latin typeface="+mn-lt"/>
                          <a:ea typeface="Calibri"/>
                          <a:cs typeface="Calibri"/>
                        </a:rPr>
                        <a:t>PLC. Its</a:t>
                      </a:r>
                      <a:endParaRPr lang="en-US" sz="1400" b="1" dirty="0">
                        <a:latin typeface="+mn-lt"/>
                        <a:ea typeface="Calibri"/>
                        <a:cs typeface="Times New Roman"/>
                      </a:endParaRPr>
                    </a:p>
                    <a:p>
                      <a:pPr marL="0" marR="0">
                        <a:spcBef>
                          <a:spcPts val="0"/>
                        </a:spcBef>
                        <a:spcAft>
                          <a:spcPts val="0"/>
                        </a:spcAft>
                      </a:pPr>
                      <a:r>
                        <a:rPr lang="en-US" sz="1400" b="1" dirty="0">
                          <a:latin typeface="+mn-lt"/>
                          <a:ea typeface="Calibri"/>
                          <a:cs typeface="Calibri"/>
                        </a:rPr>
                        <a:t>r</a:t>
                      </a:r>
                      <a:r>
                        <a:rPr lang="en-US" sz="1400" b="1" dirty="0" smtClean="0">
                          <a:latin typeface="+mn-lt"/>
                          <a:ea typeface="Calibri"/>
                          <a:cs typeface="Calibri"/>
                        </a:rPr>
                        <a:t>ationale</a:t>
                      </a:r>
                      <a:r>
                        <a:rPr lang="en-US" sz="1400" b="1" dirty="0">
                          <a:latin typeface="+mn-lt"/>
                          <a:ea typeface="Calibri"/>
                          <a:cs typeface="Calibri"/>
                        </a:rPr>
                        <a:t>, </a:t>
                      </a:r>
                      <a:r>
                        <a:rPr lang="en-US" sz="1400" b="1" dirty="0" smtClean="0">
                          <a:latin typeface="+mn-lt"/>
                          <a:ea typeface="Calibri"/>
                          <a:cs typeface="Calibri"/>
                        </a:rPr>
                        <a:t>purpose</a:t>
                      </a:r>
                      <a:endParaRPr lang="en-US" sz="1400" b="1" dirty="0">
                        <a:latin typeface="+mn-lt"/>
                        <a:ea typeface="Calibri"/>
                        <a:cs typeface="Times New Roman"/>
                      </a:endParaRPr>
                    </a:p>
                    <a:p>
                      <a:pPr marL="0" marR="0">
                        <a:spcBef>
                          <a:spcPts val="0"/>
                        </a:spcBef>
                        <a:spcAft>
                          <a:spcPts val="0"/>
                        </a:spcAft>
                      </a:pPr>
                      <a:r>
                        <a:rPr lang="en-US" sz="1400" b="1" dirty="0">
                          <a:latin typeface="+mn-lt"/>
                          <a:ea typeface="Calibri"/>
                          <a:cs typeface="Calibri"/>
                        </a:rPr>
                        <a:t>a</a:t>
                      </a:r>
                      <a:r>
                        <a:rPr lang="en-US" sz="1400" b="1" dirty="0" smtClean="0">
                          <a:latin typeface="+mn-lt"/>
                          <a:ea typeface="Calibri"/>
                          <a:cs typeface="Calibri"/>
                        </a:rPr>
                        <a:t>nd </a:t>
                      </a:r>
                      <a:r>
                        <a:rPr lang="en-US" sz="1400" b="1" dirty="0">
                          <a:latin typeface="+mn-lt"/>
                          <a:ea typeface="Calibri"/>
                          <a:cs typeface="Calibri"/>
                        </a:rPr>
                        <a:t>n</a:t>
                      </a:r>
                      <a:r>
                        <a:rPr lang="en-US" sz="1400" b="1" dirty="0" smtClean="0">
                          <a:latin typeface="+mn-lt"/>
                          <a:ea typeface="Calibri"/>
                          <a:cs typeface="Calibri"/>
                        </a:rPr>
                        <a:t>ecessity in</a:t>
                      </a:r>
                      <a:endParaRPr lang="en-US" sz="1400" b="1" dirty="0">
                        <a:latin typeface="+mn-lt"/>
                        <a:ea typeface="Calibri"/>
                        <a:cs typeface="Times New Roman"/>
                      </a:endParaRPr>
                    </a:p>
                    <a:p>
                      <a:pPr marL="0" marR="0">
                        <a:spcBef>
                          <a:spcPts val="0"/>
                        </a:spcBef>
                        <a:spcAft>
                          <a:spcPts val="0"/>
                        </a:spcAft>
                      </a:pPr>
                      <a:r>
                        <a:rPr lang="en-US" sz="1400" b="1" dirty="0">
                          <a:latin typeface="+mn-lt"/>
                          <a:ea typeface="Calibri"/>
                          <a:cs typeface="Calibri"/>
                        </a:rPr>
                        <a:t>t</a:t>
                      </a:r>
                      <a:r>
                        <a:rPr lang="en-US" sz="1400" b="1" dirty="0" smtClean="0">
                          <a:latin typeface="+mn-lt"/>
                          <a:ea typeface="Calibri"/>
                          <a:cs typeface="Calibri"/>
                        </a:rPr>
                        <a:t>oday’s </a:t>
                      </a:r>
                      <a:r>
                        <a:rPr lang="en-US" sz="1400" b="1" dirty="0">
                          <a:latin typeface="+mn-lt"/>
                          <a:ea typeface="Calibri"/>
                          <a:cs typeface="Calibri"/>
                        </a:rPr>
                        <a:t>e</a:t>
                      </a:r>
                      <a:r>
                        <a:rPr lang="en-US" sz="1400" b="1" dirty="0" smtClean="0">
                          <a:latin typeface="+mn-lt"/>
                          <a:ea typeface="Calibri"/>
                          <a:cs typeface="Calibri"/>
                        </a:rPr>
                        <a:t>ducational</a:t>
                      </a:r>
                      <a:endParaRPr lang="en-US" sz="1400" b="1" dirty="0">
                        <a:latin typeface="+mn-lt"/>
                        <a:ea typeface="Calibri"/>
                        <a:cs typeface="Times New Roman"/>
                      </a:endParaRPr>
                    </a:p>
                    <a:p>
                      <a:pPr marL="0" marR="0">
                        <a:spcBef>
                          <a:spcPts val="0"/>
                        </a:spcBef>
                        <a:spcAft>
                          <a:spcPts val="0"/>
                        </a:spcAft>
                      </a:pPr>
                      <a:r>
                        <a:rPr lang="en-US" sz="1400" b="1" dirty="0">
                          <a:latin typeface="+mn-lt"/>
                          <a:ea typeface="Calibri"/>
                          <a:cs typeface="Calibri"/>
                        </a:rPr>
                        <a:t>s</a:t>
                      </a:r>
                      <a:r>
                        <a:rPr lang="en-US" sz="1400" b="1" dirty="0" smtClean="0">
                          <a:latin typeface="+mn-lt"/>
                          <a:ea typeface="Calibri"/>
                          <a:cs typeface="Calibri"/>
                        </a:rPr>
                        <a:t>etting.</a:t>
                      </a:r>
                    </a:p>
                    <a:p>
                      <a:pPr marL="0" marR="0">
                        <a:spcBef>
                          <a:spcPts val="0"/>
                        </a:spcBef>
                        <a:spcAft>
                          <a:spcPts val="0"/>
                        </a:spcAft>
                      </a:pPr>
                      <a:endParaRPr lang="en-US" sz="1400" dirty="0">
                        <a:latin typeface="+mn-lt"/>
                        <a:ea typeface="Calibri"/>
                        <a:cs typeface="Times New Roman"/>
                      </a:endParaRPr>
                    </a:p>
                    <a:p>
                      <a:pPr marL="0" marR="0">
                        <a:spcBef>
                          <a:spcPts val="0"/>
                        </a:spcBef>
                        <a:spcAft>
                          <a:spcPts val="0"/>
                        </a:spcAft>
                      </a:pPr>
                      <a:r>
                        <a:rPr lang="en-US" sz="1400" dirty="0" smtClean="0">
                          <a:latin typeface="+mn-lt"/>
                          <a:ea typeface="Calibri"/>
                          <a:cs typeface="Calibri"/>
                        </a:rPr>
                        <a:t>*</a:t>
                      </a:r>
                      <a:r>
                        <a:rPr lang="en-US" sz="1400" b="1" dirty="0" smtClean="0">
                          <a:latin typeface="+mn-lt"/>
                          <a:ea typeface="Calibri"/>
                          <a:cs typeface="Calibri"/>
                        </a:rPr>
                        <a:t>Development </a:t>
                      </a:r>
                      <a:r>
                        <a:rPr lang="en-US" sz="1400" b="1" dirty="0">
                          <a:latin typeface="+mn-lt"/>
                          <a:ea typeface="Calibri"/>
                          <a:cs typeface="Calibri"/>
                        </a:rPr>
                        <a:t>o</a:t>
                      </a:r>
                      <a:r>
                        <a:rPr lang="en-US" sz="1400" b="1" dirty="0" smtClean="0">
                          <a:latin typeface="+mn-lt"/>
                          <a:ea typeface="Calibri"/>
                          <a:cs typeface="Calibri"/>
                        </a:rPr>
                        <a:t>f</a:t>
                      </a:r>
                      <a:endParaRPr lang="en-US" sz="1400" b="1" dirty="0">
                        <a:latin typeface="+mn-lt"/>
                        <a:ea typeface="Calibri"/>
                        <a:cs typeface="Times New Roman"/>
                      </a:endParaRPr>
                    </a:p>
                    <a:p>
                      <a:pPr marL="0" marR="0">
                        <a:spcBef>
                          <a:spcPts val="0"/>
                        </a:spcBef>
                        <a:spcAft>
                          <a:spcPts val="0"/>
                        </a:spcAft>
                      </a:pPr>
                      <a:r>
                        <a:rPr lang="en-US" sz="1400" b="1" dirty="0">
                          <a:latin typeface="+mn-lt"/>
                          <a:ea typeface="Calibri"/>
                          <a:cs typeface="Calibri"/>
                        </a:rPr>
                        <a:t>t</a:t>
                      </a:r>
                      <a:r>
                        <a:rPr lang="en-US" sz="1400" b="1" dirty="0" smtClean="0">
                          <a:latin typeface="+mn-lt"/>
                          <a:ea typeface="Calibri"/>
                          <a:cs typeface="Calibri"/>
                        </a:rPr>
                        <a:t>eam </a:t>
                      </a:r>
                      <a:r>
                        <a:rPr lang="en-US" sz="1400" b="1" dirty="0">
                          <a:latin typeface="+mn-lt"/>
                          <a:ea typeface="Calibri"/>
                          <a:cs typeface="Calibri"/>
                        </a:rPr>
                        <a:t>n</a:t>
                      </a:r>
                      <a:r>
                        <a:rPr lang="en-US" sz="1400" b="1" dirty="0" smtClean="0">
                          <a:latin typeface="+mn-lt"/>
                          <a:ea typeface="Calibri"/>
                          <a:cs typeface="Calibri"/>
                        </a:rPr>
                        <a:t>orms.</a:t>
                      </a:r>
                    </a:p>
                    <a:p>
                      <a:pPr marL="0" marR="0">
                        <a:spcBef>
                          <a:spcPts val="0"/>
                        </a:spcBef>
                        <a:spcAft>
                          <a:spcPts val="0"/>
                        </a:spcAft>
                      </a:pPr>
                      <a:endParaRPr lang="en-US" sz="1400" dirty="0">
                        <a:latin typeface="+mn-lt"/>
                        <a:ea typeface="Calibri"/>
                        <a:cs typeface="Times New Roman"/>
                      </a:endParaRPr>
                    </a:p>
                    <a:p>
                      <a:pPr marL="0" marR="0">
                        <a:spcBef>
                          <a:spcPts val="0"/>
                        </a:spcBef>
                        <a:spcAft>
                          <a:spcPts val="0"/>
                        </a:spcAft>
                      </a:pPr>
                      <a:r>
                        <a:rPr lang="en-US" sz="1400" dirty="0">
                          <a:latin typeface="+mn-lt"/>
                          <a:ea typeface="Calibri"/>
                          <a:cs typeface="Calibri"/>
                        </a:rPr>
                        <a:t>*Establish </a:t>
                      </a:r>
                      <a:r>
                        <a:rPr lang="en-US" sz="1400" dirty="0" smtClean="0">
                          <a:latin typeface="+mn-lt"/>
                          <a:ea typeface="Calibri"/>
                          <a:cs typeface="Calibri"/>
                        </a:rPr>
                        <a:t>meeting</a:t>
                      </a:r>
                      <a:endParaRPr lang="en-US" sz="1400" dirty="0">
                        <a:latin typeface="+mn-lt"/>
                        <a:ea typeface="Calibri"/>
                        <a:cs typeface="Times New Roman"/>
                      </a:endParaRPr>
                    </a:p>
                    <a:p>
                      <a:pPr marL="0" marR="0">
                        <a:spcBef>
                          <a:spcPts val="0"/>
                        </a:spcBef>
                        <a:spcAft>
                          <a:spcPts val="0"/>
                        </a:spcAft>
                      </a:pPr>
                      <a:r>
                        <a:rPr lang="en-US" sz="1400" dirty="0">
                          <a:latin typeface="+mn-lt"/>
                          <a:ea typeface="Calibri"/>
                          <a:cs typeface="Calibri"/>
                        </a:rPr>
                        <a:t>d</a:t>
                      </a:r>
                      <a:r>
                        <a:rPr lang="en-US" sz="1400" dirty="0" smtClean="0">
                          <a:latin typeface="+mn-lt"/>
                          <a:ea typeface="Calibri"/>
                          <a:cs typeface="Calibri"/>
                        </a:rPr>
                        <a:t>ates</a:t>
                      </a:r>
                      <a:r>
                        <a:rPr lang="en-US" sz="1400" dirty="0">
                          <a:latin typeface="+mn-lt"/>
                          <a:ea typeface="Calibri"/>
                          <a:cs typeface="Calibri"/>
                        </a:rPr>
                        <a:t>, </a:t>
                      </a:r>
                      <a:r>
                        <a:rPr lang="en-US" sz="1400" dirty="0" smtClean="0">
                          <a:latin typeface="+mn-lt"/>
                          <a:ea typeface="Calibri"/>
                          <a:cs typeface="Calibri"/>
                        </a:rPr>
                        <a:t>times </a:t>
                      </a:r>
                      <a:r>
                        <a:rPr lang="en-US" sz="1400" dirty="0">
                          <a:latin typeface="+mn-lt"/>
                          <a:ea typeface="Calibri"/>
                          <a:cs typeface="Calibri"/>
                        </a:rPr>
                        <a:t>&amp;</a:t>
                      </a:r>
                      <a:endParaRPr lang="en-US" sz="1400" dirty="0">
                        <a:latin typeface="+mn-lt"/>
                        <a:ea typeface="Calibri"/>
                        <a:cs typeface="Times New Roman"/>
                      </a:endParaRPr>
                    </a:p>
                    <a:p>
                      <a:pPr marL="0" marR="0">
                        <a:spcBef>
                          <a:spcPts val="0"/>
                        </a:spcBef>
                        <a:spcAft>
                          <a:spcPts val="0"/>
                        </a:spcAft>
                      </a:pPr>
                      <a:r>
                        <a:rPr lang="en-US" sz="1400" dirty="0">
                          <a:latin typeface="+mn-lt"/>
                          <a:ea typeface="Calibri"/>
                          <a:cs typeface="Calibri"/>
                        </a:rPr>
                        <a:t>p</a:t>
                      </a:r>
                      <a:r>
                        <a:rPr lang="en-US" sz="1400" dirty="0" smtClean="0">
                          <a:latin typeface="+mn-lt"/>
                          <a:ea typeface="Calibri"/>
                          <a:cs typeface="Calibri"/>
                        </a:rPr>
                        <a:t>lace</a:t>
                      </a:r>
                      <a:r>
                        <a:rPr lang="en-US" sz="1400" dirty="0">
                          <a:latin typeface="+mn-lt"/>
                          <a:ea typeface="Calibri"/>
                          <a:cs typeface="Calibri"/>
                        </a:rPr>
                        <a:t>.</a:t>
                      </a:r>
                      <a:endParaRPr lang="en-US" sz="1400" dirty="0">
                        <a:latin typeface="+mn-lt"/>
                        <a:ea typeface="Calibri"/>
                        <a:cs typeface="Times New Roman"/>
                      </a:endParaRPr>
                    </a:p>
                  </a:txBody>
                  <a:tcPr marL="68580" marR="68580" marT="0" marB="0"/>
                </a:tc>
                <a:tc>
                  <a:txBody>
                    <a:bodyPr/>
                    <a:lstStyle/>
                    <a:p>
                      <a:r>
                        <a:rPr kumimoji="0" lang="en-US" sz="1800" b="1" kern="1200" dirty="0" smtClean="0">
                          <a:solidFill>
                            <a:schemeClr val="dk1"/>
                          </a:solidFill>
                          <a:latin typeface="+mn-lt"/>
                          <a:ea typeface="+mn-ea"/>
                          <a:cs typeface="+mn-cs"/>
                        </a:rPr>
                        <a:t>*</a:t>
                      </a:r>
                      <a:r>
                        <a:rPr kumimoji="0" lang="en-US" sz="1800" b="0" kern="1200" dirty="0" smtClean="0">
                          <a:solidFill>
                            <a:schemeClr val="dk1"/>
                          </a:solidFill>
                          <a:latin typeface="+mn-lt"/>
                          <a:ea typeface="+mn-ea"/>
                          <a:cs typeface="+mn-cs"/>
                        </a:rPr>
                        <a:t>Complete team</a:t>
                      </a:r>
                    </a:p>
                    <a:p>
                      <a:r>
                        <a:rPr kumimoji="0" lang="en-US" sz="1800" b="0" kern="1200" dirty="0" smtClean="0">
                          <a:solidFill>
                            <a:schemeClr val="dk1"/>
                          </a:solidFill>
                          <a:latin typeface="+mn-lt"/>
                          <a:ea typeface="+mn-ea"/>
                          <a:cs typeface="+mn-cs"/>
                        </a:rPr>
                        <a:t>norms.</a:t>
                      </a:r>
                    </a:p>
                    <a:p>
                      <a:r>
                        <a:rPr kumimoji="0" lang="en-US" sz="1800" b="0" kern="1200" dirty="0" smtClean="0">
                          <a:solidFill>
                            <a:schemeClr val="dk1"/>
                          </a:solidFill>
                          <a:latin typeface="+mn-lt"/>
                          <a:ea typeface="+mn-ea"/>
                          <a:cs typeface="+mn-cs"/>
                        </a:rPr>
                        <a:t> </a:t>
                      </a:r>
                    </a:p>
                    <a:p>
                      <a:r>
                        <a:rPr kumimoji="0" lang="en-US" sz="1800" b="1" kern="1200" dirty="0" smtClean="0">
                          <a:solidFill>
                            <a:schemeClr val="dk1"/>
                          </a:solidFill>
                          <a:latin typeface="+mn-lt"/>
                          <a:ea typeface="+mn-ea"/>
                          <a:cs typeface="+mn-cs"/>
                        </a:rPr>
                        <a:t>*Begin</a:t>
                      </a:r>
                      <a:r>
                        <a:rPr kumimoji="0" lang="en-US" sz="1800" b="1" kern="1200" baseline="0" dirty="0" smtClean="0">
                          <a:solidFill>
                            <a:schemeClr val="dk1"/>
                          </a:solidFill>
                          <a:latin typeface="+mn-lt"/>
                          <a:ea typeface="+mn-ea"/>
                          <a:cs typeface="+mn-cs"/>
                        </a:rPr>
                        <a:t> </a:t>
                      </a:r>
                      <a:r>
                        <a:rPr kumimoji="0" lang="en-US" sz="1800" b="1" kern="1200" dirty="0" smtClean="0">
                          <a:solidFill>
                            <a:schemeClr val="dk1"/>
                          </a:solidFill>
                          <a:latin typeface="+mn-lt"/>
                          <a:ea typeface="+mn-ea"/>
                          <a:cs typeface="+mn-cs"/>
                        </a:rPr>
                        <a:t>development </a:t>
                      </a:r>
                      <a:r>
                        <a:rPr kumimoji="0" lang="en-US" sz="1800" b="1" kern="1200" dirty="0" smtClean="0">
                          <a:solidFill>
                            <a:schemeClr val="dk1"/>
                          </a:solidFill>
                          <a:latin typeface="+mn-lt"/>
                          <a:ea typeface="+mn-ea"/>
                          <a:cs typeface="+mn-cs"/>
                        </a:rPr>
                        <a:t>of</a:t>
                      </a:r>
                      <a:r>
                        <a:rPr kumimoji="0" lang="en-US" sz="1800" b="1" kern="1200" baseline="0" dirty="0" smtClean="0">
                          <a:solidFill>
                            <a:schemeClr val="dk1"/>
                          </a:solidFill>
                          <a:latin typeface="+mn-lt"/>
                          <a:ea typeface="+mn-ea"/>
                          <a:cs typeface="+mn-cs"/>
                        </a:rPr>
                        <a:t> </a:t>
                      </a:r>
                      <a:r>
                        <a:rPr kumimoji="0" lang="en-US" sz="1800" b="1" kern="1200" dirty="0" smtClean="0">
                          <a:solidFill>
                            <a:schemeClr val="dk1"/>
                          </a:solidFill>
                          <a:latin typeface="+mn-lt"/>
                          <a:ea typeface="+mn-ea"/>
                          <a:cs typeface="+mn-cs"/>
                        </a:rPr>
                        <a:t>and </a:t>
                      </a:r>
                      <a:r>
                        <a:rPr kumimoji="0" lang="en-US" sz="1800" b="1" kern="1200" dirty="0" smtClean="0">
                          <a:solidFill>
                            <a:schemeClr val="dk1"/>
                          </a:solidFill>
                          <a:latin typeface="+mn-lt"/>
                          <a:ea typeface="+mn-ea"/>
                          <a:cs typeface="+mn-cs"/>
                        </a:rPr>
                        <a:t>complete the</a:t>
                      </a:r>
                    </a:p>
                    <a:p>
                      <a:r>
                        <a:rPr kumimoji="0" lang="en-US" sz="1800" b="1" kern="1200" dirty="0" smtClean="0">
                          <a:solidFill>
                            <a:schemeClr val="dk1"/>
                          </a:solidFill>
                          <a:latin typeface="+mn-lt"/>
                          <a:ea typeface="+mn-ea"/>
                          <a:cs typeface="+mn-cs"/>
                        </a:rPr>
                        <a:t>team SMART goal.</a:t>
                      </a:r>
                    </a:p>
                    <a:p>
                      <a:endParaRPr kumimoji="0" lang="en-US" sz="1800" b="0" kern="1200" dirty="0" smtClean="0">
                        <a:solidFill>
                          <a:schemeClr val="dk1"/>
                        </a:solidFill>
                        <a:latin typeface="+mn-lt"/>
                        <a:ea typeface="+mn-ea"/>
                        <a:cs typeface="+mn-cs"/>
                      </a:endParaRPr>
                    </a:p>
                    <a:p>
                      <a:r>
                        <a:rPr kumimoji="0" lang="en-US" sz="1800" b="0" kern="1200" dirty="0" smtClean="0">
                          <a:solidFill>
                            <a:schemeClr val="dk1"/>
                          </a:solidFill>
                          <a:latin typeface="+mn-lt"/>
                          <a:ea typeface="+mn-ea"/>
                          <a:cs typeface="+mn-cs"/>
                        </a:rPr>
                        <a:t>*The goal is arrived at by</a:t>
                      </a:r>
                      <a:r>
                        <a:rPr kumimoji="0" lang="en-US" sz="1800" b="0" kern="1200" baseline="0" dirty="0" smtClean="0">
                          <a:solidFill>
                            <a:schemeClr val="dk1"/>
                          </a:solidFill>
                          <a:latin typeface="+mn-lt"/>
                          <a:ea typeface="+mn-ea"/>
                          <a:cs typeface="+mn-cs"/>
                        </a:rPr>
                        <a:t> </a:t>
                      </a:r>
                      <a:r>
                        <a:rPr kumimoji="0" lang="en-US" sz="1800" b="0" kern="1200" dirty="0" smtClean="0">
                          <a:solidFill>
                            <a:schemeClr val="dk1"/>
                          </a:solidFill>
                          <a:latin typeface="+mn-lt"/>
                          <a:ea typeface="+mn-ea"/>
                          <a:cs typeface="+mn-cs"/>
                        </a:rPr>
                        <a:t>looking at the</a:t>
                      </a:r>
                    </a:p>
                    <a:p>
                      <a:r>
                        <a:rPr kumimoji="0" lang="en-US" sz="1800" b="0" kern="1200" dirty="0" smtClean="0">
                          <a:solidFill>
                            <a:schemeClr val="dk1"/>
                          </a:solidFill>
                          <a:latin typeface="+mn-lt"/>
                          <a:ea typeface="+mn-ea"/>
                          <a:cs typeface="+mn-cs"/>
                        </a:rPr>
                        <a:t>most recent</a:t>
                      </a:r>
                      <a:r>
                        <a:rPr kumimoji="0" lang="en-US" sz="1800" b="0" kern="1200" baseline="0" dirty="0" smtClean="0">
                          <a:solidFill>
                            <a:schemeClr val="dk1"/>
                          </a:solidFill>
                          <a:latin typeface="+mn-lt"/>
                          <a:ea typeface="+mn-ea"/>
                          <a:cs typeface="+mn-cs"/>
                        </a:rPr>
                        <a:t> </a:t>
                      </a:r>
                      <a:r>
                        <a:rPr kumimoji="0" lang="en-US" sz="1800" b="0" kern="1200" dirty="0" smtClean="0">
                          <a:solidFill>
                            <a:schemeClr val="dk1"/>
                          </a:solidFill>
                          <a:latin typeface="+mn-lt"/>
                          <a:ea typeface="+mn-ea"/>
                          <a:cs typeface="+mn-cs"/>
                        </a:rPr>
                        <a:t>student data.</a:t>
                      </a:r>
                    </a:p>
                    <a:p>
                      <a:endParaRPr kumimoji="0" lang="en-US" sz="1800" b="0" kern="1200" dirty="0" smtClean="0">
                        <a:solidFill>
                          <a:schemeClr val="dk1"/>
                        </a:solidFill>
                        <a:latin typeface="+mn-lt"/>
                        <a:ea typeface="+mn-ea"/>
                        <a:cs typeface="+mn-cs"/>
                      </a:endParaRPr>
                    </a:p>
                    <a:p>
                      <a:r>
                        <a:rPr kumimoji="0" lang="en-US" sz="1800" b="0" kern="1200" dirty="0" smtClean="0">
                          <a:solidFill>
                            <a:schemeClr val="dk1"/>
                          </a:solidFill>
                          <a:latin typeface="+mn-lt"/>
                          <a:ea typeface="+mn-ea"/>
                          <a:cs typeface="+mn-cs"/>
                        </a:rPr>
                        <a:t>*Formulate the plan</a:t>
                      </a:r>
                    </a:p>
                    <a:p>
                      <a:r>
                        <a:rPr kumimoji="0" lang="en-US" sz="1800" b="0" kern="1200" dirty="0" smtClean="0">
                          <a:solidFill>
                            <a:schemeClr val="dk1"/>
                          </a:solidFill>
                          <a:latin typeface="+mn-lt"/>
                          <a:ea typeface="+mn-ea"/>
                          <a:cs typeface="+mn-cs"/>
                        </a:rPr>
                        <a:t>of action.</a:t>
                      </a:r>
                    </a:p>
                    <a:p>
                      <a:endParaRPr lang="en-US" dirty="0"/>
                    </a:p>
                  </a:txBody>
                  <a:tcPr/>
                </a:tc>
                <a:tc>
                  <a:txBody>
                    <a:bodyPr/>
                    <a:lstStyle/>
                    <a:p>
                      <a:r>
                        <a:rPr kumimoji="0" lang="en-US" sz="1200" b="1" kern="1200" dirty="0" smtClean="0">
                          <a:solidFill>
                            <a:schemeClr val="dk1"/>
                          </a:solidFill>
                          <a:latin typeface="+mn-lt"/>
                          <a:ea typeface="+mn-ea"/>
                          <a:cs typeface="+mn-cs"/>
                        </a:rPr>
                        <a:t>*</a:t>
                      </a:r>
                      <a:r>
                        <a:rPr kumimoji="0" lang="en-US" sz="1400" b="1" kern="1200" dirty="0" smtClean="0">
                          <a:solidFill>
                            <a:schemeClr val="dk1"/>
                          </a:solidFill>
                          <a:latin typeface="+mn-lt"/>
                          <a:ea typeface="+mn-ea"/>
                          <a:cs typeface="+mn-cs"/>
                        </a:rPr>
                        <a:t>Share effective</a:t>
                      </a:r>
                    </a:p>
                    <a:p>
                      <a:r>
                        <a:rPr kumimoji="0" lang="en-US" sz="1400" b="1" kern="1200" dirty="0" smtClean="0">
                          <a:solidFill>
                            <a:schemeClr val="dk1"/>
                          </a:solidFill>
                          <a:latin typeface="+mn-lt"/>
                          <a:ea typeface="+mn-ea"/>
                          <a:cs typeface="+mn-cs"/>
                        </a:rPr>
                        <a:t>strategies and use</a:t>
                      </a:r>
                    </a:p>
                    <a:p>
                      <a:r>
                        <a:rPr kumimoji="0" lang="en-US" sz="1400" b="1" kern="1200" dirty="0" smtClean="0">
                          <a:solidFill>
                            <a:schemeClr val="dk1"/>
                          </a:solidFill>
                          <a:latin typeface="+mn-lt"/>
                          <a:ea typeface="+mn-ea"/>
                          <a:cs typeface="+mn-cs"/>
                        </a:rPr>
                        <a:t>them in the</a:t>
                      </a:r>
                      <a:r>
                        <a:rPr kumimoji="0" lang="en-US" sz="1400" b="1" kern="1200" baseline="0" dirty="0" smtClean="0">
                          <a:solidFill>
                            <a:schemeClr val="dk1"/>
                          </a:solidFill>
                          <a:latin typeface="+mn-lt"/>
                          <a:ea typeface="+mn-ea"/>
                          <a:cs typeface="+mn-cs"/>
                        </a:rPr>
                        <a:t> </a:t>
                      </a:r>
                      <a:r>
                        <a:rPr kumimoji="0" lang="en-US" sz="1400" b="1" kern="1200" dirty="0" smtClean="0">
                          <a:solidFill>
                            <a:schemeClr val="dk1"/>
                          </a:solidFill>
                          <a:latin typeface="+mn-lt"/>
                          <a:ea typeface="+mn-ea"/>
                          <a:cs typeface="+mn-cs"/>
                        </a:rPr>
                        <a:t>classroom.</a:t>
                      </a:r>
                    </a:p>
                    <a:p>
                      <a:r>
                        <a:rPr kumimoji="0" lang="en-US" sz="1400" kern="1200" dirty="0" smtClean="0">
                          <a:solidFill>
                            <a:schemeClr val="dk1"/>
                          </a:solidFill>
                          <a:latin typeface="+mn-lt"/>
                          <a:ea typeface="+mn-ea"/>
                          <a:cs typeface="+mn-cs"/>
                        </a:rPr>
                        <a:t> </a:t>
                      </a:r>
                    </a:p>
                    <a:p>
                      <a:r>
                        <a:rPr kumimoji="0" lang="en-US" sz="1400" b="1" kern="1200" dirty="0" smtClean="0">
                          <a:solidFill>
                            <a:schemeClr val="dk1"/>
                          </a:solidFill>
                          <a:latin typeface="+mn-lt"/>
                          <a:ea typeface="+mn-ea"/>
                          <a:cs typeface="+mn-cs"/>
                        </a:rPr>
                        <a:t>*Formulate</a:t>
                      </a:r>
                      <a:r>
                        <a:rPr kumimoji="0" lang="en-US" sz="1400" b="1" kern="1200" baseline="0" dirty="0" smtClean="0">
                          <a:solidFill>
                            <a:schemeClr val="dk1"/>
                          </a:solidFill>
                          <a:latin typeface="+mn-lt"/>
                          <a:ea typeface="+mn-ea"/>
                          <a:cs typeface="+mn-cs"/>
                        </a:rPr>
                        <a:t> </a:t>
                      </a:r>
                      <a:r>
                        <a:rPr kumimoji="0" lang="en-US" sz="1400" b="1" kern="1200" dirty="0" smtClean="0">
                          <a:solidFill>
                            <a:schemeClr val="dk1"/>
                          </a:solidFill>
                          <a:latin typeface="+mn-lt"/>
                          <a:ea typeface="+mn-ea"/>
                          <a:cs typeface="+mn-cs"/>
                        </a:rPr>
                        <a:t>common</a:t>
                      </a:r>
                      <a:r>
                        <a:rPr kumimoji="0" lang="en-US" sz="1400" b="1" kern="1200" baseline="0" dirty="0" smtClean="0">
                          <a:solidFill>
                            <a:schemeClr val="dk1"/>
                          </a:solidFill>
                          <a:latin typeface="+mn-lt"/>
                          <a:ea typeface="+mn-ea"/>
                          <a:cs typeface="+mn-cs"/>
                        </a:rPr>
                        <a:t> </a:t>
                      </a:r>
                      <a:r>
                        <a:rPr kumimoji="0" lang="en-US" sz="1400" b="1" kern="1200" dirty="0" smtClean="0">
                          <a:solidFill>
                            <a:schemeClr val="dk1"/>
                          </a:solidFill>
                          <a:latin typeface="+mn-lt"/>
                          <a:ea typeface="+mn-ea"/>
                          <a:cs typeface="+mn-cs"/>
                        </a:rPr>
                        <a:t>assessments and set</a:t>
                      </a:r>
                      <a:r>
                        <a:rPr kumimoji="0" lang="en-US" sz="1400" b="1" kern="1200" baseline="0" dirty="0" smtClean="0">
                          <a:solidFill>
                            <a:schemeClr val="dk1"/>
                          </a:solidFill>
                          <a:latin typeface="+mn-lt"/>
                          <a:ea typeface="+mn-ea"/>
                          <a:cs typeface="+mn-cs"/>
                        </a:rPr>
                        <a:t> </a:t>
                      </a:r>
                      <a:r>
                        <a:rPr kumimoji="0" lang="en-US" sz="1400" b="1" kern="1200" dirty="0" smtClean="0">
                          <a:solidFill>
                            <a:schemeClr val="dk1"/>
                          </a:solidFill>
                          <a:latin typeface="+mn-lt"/>
                          <a:ea typeface="+mn-ea"/>
                          <a:cs typeface="+mn-cs"/>
                        </a:rPr>
                        <a:t>administration</a:t>
                      </a:r>
                      <a:r>
                        <a:rPr kumimoji="0" lang="en-US" sz="1400" b="1" kern="1200" baseline="0" dirty="0" smtClean="0">
                          <a:solidFill>
                            <a:schemeClr val="dk1"/>
                          </a:solidFill>
                          <a:latin typeface="+mn-lt"/>
                          <a:ea typeface="+mn-ea"/>
                          <a:cs typeface="+mn-cs"/>
                        </a:rPr>
                        <a:t> </a:t>
                      </a:r>
                      <a:r>
                        <a:rPr kumimoji="0" lang="en-US" sz="1400" b="1" kern="1200" dirty="0" smtClean="0">
                          <a:solidFill>
                            <a:schemeClr val="dk1"/>
                          </a:solidFill>
                          <a:latin typeface="+mn-lt"/>
                          <a:ea typeface="+mn-ea"/>
                          <a:cs typeface="+mn-cs"/>
                        </a:rPr>
                        <a:t>dates.</a:t>
                      </a:r>
                    </a:p>
                    <a:p>
                      <a:r>
                        <a:rPr kumimoji="0" lang="en-US" sz="1400" kern="1200" dirty="0" smtClean="0">
                          <a:solidFill>
                            <a:schemeClr val="dk1"/>
                          </a:solidFill>
                          <a:latin typeface="+mn-lt"/>
                          <a:ea typeface="+mn-ea"/>
                          <a:cs typeface="+mn-cs"/>
                        </a:rPr>
                        <a:t> </a:t>
                      </a:r>
                    </a:p>
                    <a:p>
                      <a:r>
                        <a:rPr kumimoji="0" lang="en-US" sz="1400" b="1" kern="1200" dirty="0" smtClean="0">
                          <a:solidFill>
                            <a:schemeClr val="dk1"/>
                          </a:solidFill>
                          <a:latin typeface="+mn-lt"/>
                          <a:ea typeface="+mn-ea"/>
                          <a:cs typeface="+mn-cs"/>
                        </a:rPr>
                        <a:t>*</a:t>
                      </a:r>
                      <a:r>
                        <a:rPr kumimoji="0" lang="en-US" sz="1400" kern="1200" dirty="0" smtClean="0">
                          <a:solidFill>
                            <a:schemeClr val="dk1"/>
                          </a:solidFill>
                          <a:latin typeface="+mn-lt"/>
                          <a:ea typeface="+mn-ea"/>
                          <a:cs typeface="+mn-cs"/>
                        </a:rPr>
                        <a:t>Assess students</a:t>
                      </a:r>
                      <a:r>
                        <a:rPr kumimoji="0" lang="en-US" sz="1400" kern="1200" baseline="0" dirty="0" smtClean="0">
                          <a:solidFill>
                            <a:schemeClr val="dk1"/>
                          </a:solidFill>
                          <a:latin typeface="+mn-lt"/>
                          <a:ea typeface="+mn-ea"/>
                          <a:cs typeface="+mn-cs"/>
                        </a:rPr>
                        <a:t> </a:t>
                      </a:r>
                      <a:r>
                        <a:rPr kumimoji="0" lang="en-US" sz="1400" kern="1200" dirty="0" smtClean="0">
                          <a:solidFill>
                            <a:schemeClr val="dk1"/>
                          </a:solidFill>
                          <a:latin typeface="+mn-lt"/>
                          <a:ea typeface="+mn-ea"/>
                          <a:cs typeface="+mn-cs"/>
                        </a:rPr>
                        <a:t>regularly as</a:t>
                      </a:r>
                      <a:r>
                        <a:rPr kumimoji="0" lang="en-US" sz="1400" kern="1200" baseline="0" dirty="0" smtClean="0">
                          <a:solidFill>
                            <a:schemeClr val="dk1"/>
                          </a:solidFill>
                          <a:latin typeface="+mn-lt"/>
                          <a:ea typeface="+mn-ea"/>
                          <a:cs typeface="+mn-cs"/>
                        </a:rPr>
                        <a:t> i</a:t>
                      </a:r>
                      <a:r>
                        <a:rPr kumimoji="0" lang="en-US" sz="1400" kern="1200" dirty="0" smtClean="0">
                          <a:solidFill>
                            <a:schemeClr val="dk1"/>
                          </a:solidFill>
                          <a:latin typeface="+mn-lt"/>
                          <a:ea typeface="+mn-ea"/>
                          <a:cs typeface="+mn-cs"/>
                        </a:rPr>
                        <a:t>t</a:t>
                      </a:r>
                      <a:r>
                        <a:rPr kumimoji="0" lang="en-US" sz="1400" kern="1200" baseline="0" dirty="0" smtClean="0">
                          <a:solidFill>
                            <a:schemeClr val="dk1"/>
                          </a:solidFill>
                          <a:latin typeface="+mn-lt"/>
                          <a:ea typeface="+mn-ea"/>
                          <a:cs typeface="+mn-cs"/>
                        </a:rPr>
                        <a:t> </a:t>
                      </a:r>
                      <a:r>
                        <a:rPr kumimoji="0" lang="en-US" sz="1400" kern="1200" dirty="0" smtClean="0">
                          <a:solidFill>
                            <a:schemeClr val="dk1"/>
                          </a:solidFill>
                          <a:latin typeface="+mn-lt"/>
                          <a:ea typeface="+mn-ea"/>
                          <a:cs typeface="+mn-cs"/>
                        </a:rPr>
                        <a:t>pertains to the</a:t>
                      </a:r>
                      <a:r>
                        <a:rPr kumimoji="0" lang="en-US" sz="1400" kern="1200" baseline="0" dirty="0" smtClean="0">
                          <a:solidFill>
                            <a:schemeClr val="dk1"/>
                          </a:solidFill>
                          <a:latin typeface="+mn-lt"/>
                          <a:ea typeface="+mn-ea"/>
                          <a:cs typeface="+mn-cs"/>
                        </a:rPr>
                        <a:t> </a:t>
                      </a:r>
                      <a:r>
                        <a:rPr kumimoji="0" lang="en-US" sz="1400" kern="1200" dirty="0" smtClean="0">
                          <a:solidFill>
                            <a:schemeClr val="dk1"/>
                          </a:solidFill>
                          <a:latin typeface="+mn-lt"/>
                          <a:ea typeface="+mn-ea"/>
                          <a:cs typeface="+mn-cs"/>
                        </a:rPr>
                        <a:t>goal.</a:t>
                      </a:r>
                    </a:p>
                    <a:p>
                      <a:r>
                        <a:rPr kumimoji="0" lang="en-US" sz="1400" kern="1200" dirty="0" smtClean="0">
                          <a:solidFill>
                            <a:schemeClr val="dk1"/>
                          </a:solidFill>
                          <a:latin typeface="+mn-lt"/>
                          <a:ea typeface="+mn-ea"/>
                          <a:cs typeface="+mn-cs"/>
                        </a:rPr>
                        <a:t> </a:t>
                      </a:r>
                    </a:p>
                    <a:p>
                      <a:r>
                        <a:rPr kumimoji="0" lang="en-US" sz="1400" b="1" kern="1200" dirty="0" smtClean="0">
                          <a:solidFill>
                            <a:schemeClr val="dk1"/>
                          </a:solidFill>
                          <a:latin typeface="+mn-lt"/>
                          <a:ea typeface="+mn-ea"/>
                          <a:cs typeface="+mn-cs"/>
                        </a:rPr>
                        <a:t>*Bring together</a:t>
                      </a:r>
                      <a:r>
                        <a:rPr kumimoji="0" lang="en-US" sz="1400" b="1" kern="1200" baseline="0" dirty="0" smtClean="0">
                          <a:solidFill>
                            <a:schemeClr val="dk1"/>
                          </a:solidFill>
                          <a:latin typeface="+mn-lt"/>
                          <a:ea typeface="+mn-ea"/>
                          <a:cs typeface="+mn-cs"/>
                        </a:rPr>
                        <a:t> </a:t>
                      </a:r>
                      <a:r>
                        <a:rPr kumimoji="0" lang="en-US" sz="1400" b="1" kern="1200" dirty="0" smtClean="0">
                          <a:solidFill>
                            <a:schemeClr val="dk1"/>
                          </a:solidFill>
                          <a:latin typeface="+mn-lt"/>
                          <a:ea typeface="+mn-ea"/>
                          <a:cs typeface="+mn-cs"/>
                        </a:rPr>
                        <a:t>the data and look</a:t>
                      </a:r>
                      <a:r>
                        <a:rPr kumimoji="0" lang="en-US" sz="1400" b="1" kern="1200" baseline="0" dirty="0" smtClean="0">
                          <a:solidFill>
                            <a:schemeClr val="dk1"/>
                          </a:solidFill>
                          <a:latin typeface="+mn-lt"/>
                          <a:ea typeface="+mn-ea"/>
                          <a:cs typeface="+mn-cs"/>
                        </a:rPr>
                        <a:t> </a:t>
                      </a:r>
                      <a:r>
                        <a:rPr kumimoji="0" lang="en-US" sz="1400" b="1" kern="1200" dirty="0" smtClean="0">
                          <a:solidFill>
                            <a:schemeClr val="dk1"/>
                          </a:solidFill>
                          <a:latin typeface="+mn-lt"/>
                          <a:ea typeface="+mn-ea"/>
                          <a:cs typeface="+mn-cs"/>
                        </a:rPr>
                        <a:t>for trends.</a:t>
                      </a:r>
                    </a:p>
                    <a:p>
                      <a:r>
                        <a:rPr kumimoji="0" lang="en-US" sz="1400" kern="1200" dirty="0" smtClean="0">
                          <a:solidFill>
                            <a:schemeClr val="dk1"/>
                          </a:solidFill>
                          <a:latin typeface="+mn-lt"/>
                          <a:ea typeface="+mn-ea"/>
                          <a:cs typeface="+mn-cs"/>
                        </a:rPr>
                        <a:t> </a:t>
                      </a:r>
                    </a:p>
                    <a:p>
                      <a:r>
                        <a:rPr kumimoji="0" lang="en-US" sz="1400" b="1" kern="1200" dirty="0" smtClean="0">
                          <a:solidFill>
                            <a:schemeClr val="dk1"/>
                          </a:solidFill>
                          <a:latin typeface="+mn-lt"/>
                          <a:ea typeface="+mn-ea"/>
                          <a:cs typeface="+mn-cs"/>
                        </a:rPr>
                        <a:t>*</a:t>
                      </a:r>
                      <a:r>
                        <a:rPr kumimoji="0" lang="en-US" sz="1400" kern="1200" dirty="0" smtClean="0">
                          <a:solidFill>
                            <a:schemeClr val="dk1"/>
                          </a:solidFill>
                          <a:latin typeface="+mn-lt"/>
                          <a:ea typeface="+mn-ea"/>
                          <a:cs typeface="+mn-cs"/>
                        </a:rPr>
                        <a:t>Address areas of</a:t>
                      </a:r>
                      <a:r>
                        <a:rPr kumimoji="0" lang="en-US" sz="1400" kern="1200" baseline="0" dirty="0" smtClean="0">
                          <a:solidFill>
                            <a:schemeClr val="dk1"/>
                          </a:solidFill>
                          <a:latin typeface="+mn-lt"/>
                          <a:ea typeface="+mn-ea"/>
                          <a:cs typeface="+mn-cs"/>
                        </a:rPr>
                        <a:t> </a:t>
                      </a:r>
                      <a:r>
                        <a:rPr kumimoji="0" lang="en-US" sz="1400" kern="1200" dirty="0" smtClean="0">
                          <a:solidFill>
                            <a:schemeClr val="dk1"/>
                          </a:solidFill>
                          <a:latin typeface="+mn-lt"/>
                          <a:ea typeface="+mn-ea"/>
                          <a:cs typeface="+mn-cs"/>
                        </a:rPr>
                        <a:t>weakness and</a:t>
                      </a:r>
                      <a:r>
                        <a:rPr kumimoji="0" lang="en-US" sz="1400" kern="1200" baseline="0" dirty="0" smtClean="0">
                          <a:solidFill>
                            <a:schemeClr val="dk1"/>
                          </a:solidFill>
                          <a:latin typeface="+mn-lt"/>
                          <a:ea typeface="+mn-ea"/>
                          <a:cs typeface="+mn-cs"/>
                        </a:rPr>
                        <a:t> </a:t>
                      </a:r>
                      <a:r>
                        <a:rPr kumimoji="0" lang="en-US" sz="1400" kern="1200" dirty="0" smtClean="0">
                          <a:solidFill>
                            <a:schemeClr val="dk1"/>
                          </a:solidFill>
                          <a:latin typeface="+mn-lt"/>
                          <a:ea typeface="+mn-ea"/>
                          <a:cs typeface="+mn-cs"/>
                        </a:rPr>
                        <a:t>strength.</a:t>
                      </a:r>
                    </a:p>
                    <a:p>
                      <a:r>
                        <a:rPr kumimoji="0" lang="en-US" sz="1400" kern="1200" dirty="0" smtClean="0">
                          <a:solidFill>
                            <a:schemeClr val="dk1"/>
                          </a:solidFill>
                          <a:latin typeface="+mn-lt"/>
                          <a:ea typeface="+mn-ea"/>
                          <a:cs typeface="+mn-cs"/>
                        </a:rPr>
                        <a:t> </a:t>
                      </a:r>
                    </a:p>
                    <a:p>
                      <a:r>
                        <a:rPr kumimoji="0" lang="en-US" sz="1400" b="1" kern="1200" dirty="0" smtClean="0">
                          <a:solidFill>
                            <a:schemeClr val="dk1"/>
                          </a:solidFill>
                          <a:latin typeface="+mn-lt"/>
                          <a:ea typeface="+mn-ea"/>
                          <a:cs typeface="+mn-cs"/>
                        </a:rPr>
                        <a:t>*Remediate</a:t>
                      </a:r>
                      <a:r>
                        <a:rPr kumimoji="0" lang="en-US" sz="1400" b="1" kern="1200" baseline="0" dirty="0" smtClean="0">
                          <a:solidFill>
                            <a:schemeClr val="dk1"/>
                          </a:solidFill>
                          <a:latin typeface="+mn-lt"/>
                          <a:ea typeface="+mn-ea"/>
                          <a:cs typeface="+mn-cs"/>
                        </a:rPr>
                        <a:t> s</a:t>
                      </a:r>
                      <a:r>
                        <a:rPr kumimoji="0" lang="en-US" sz="1400" b="1" kern="1200" dirty="0" smtClean="0">
                          <a:solidFill>
                            <a:schemeClr val="dk1"/>
                          </a:solidFill>
                          <a:latin typeface="+mn-lt"/>
                          <a:ea typeface="+mn-ea"/>
                          <a:cs typeface="+mn-cs"/>
                        </a:rPr>
                        <a:t>tudents who did</a:t>
                      </a:r>
                      <a:r>
                        <a:rPr kumimoji="0" lang="en-US" sz="1400" b="1" kern="1200" baseline="0" dirty="0" smtClean="0">
                          <a:solidFill>
                            <a:schemeClr val="dk1"/>
                          </a:solidFill>
                          <a:latin typeface="+mn-lt"/>
                          <a:ea typeface="+mn-ea"/>
                          <a:cs typeface="+mn-cs"/>
                        </a:rPr>
                        <a:t> n</a:t>
                      </a:r>
                      <a:r>
                        <a:rPr kumimoji="0" lang="en-US" sz="1400" b="1" kern="1200" dirty="0" smtClean="0">
                          <a:solidFill>
                            <a:schemeClr val="dk1"/>
                          </a:solidFill>
                          <a:latin typeface="+mn-lt"/>
                          <a:ea typeface="+mn-ea"/>
                          <a:cs typeface="+mn-cs"/>
                        </a:rPr>
                        <a:t>ot achieve</a:t>
                      </a:r>
                      <a:r>
                        <a:rPr kumimoji="0" lang="en-US" sz="1400" b="1" kern="1200" baseline="0" dirty="0" smtClean="0">
                          <a:solidFill>
                            <a:schemeClr val="dk1"/>
                          </a:solidFill>
                          <a:latin typeface="+mn-lt"/>
                          <a:ea typeface="+mn-ea"/>
                          <a:cs typeface="+mn-cs"/>
                        </a:rPr>
                        <a:t> </a:t>
                      </a:r>
                      <a:r>
                        <a:rPr kumimoji="0" lang="en-US" sz="1400" b="1" kern="1200" dirty="0" smtClean="0">
                          <a:solidFill>
                            <a:schemeClr val="dk1"/>
                          </a:solidFill>
                          <a:latin typeface="+mn-lt"/>
                          <a:ea typeface="+mn-ea"/>
                          <a:cs typeface="+mn-cs"/>
                        </a:rPr>
                        <a:t>proficiency.</a:t>
                      </a:r>
                      <a:r>
                        <a:rPr kumimoji="0" lang="en-US" sz="1400" b="1" kern="1200" baseline="0" dirty="0" smtClean="0">
                          <a:solidFill>
                            <a:schemeClr val="dk1"/>
                          </a:solidFill>
                          <a:latin typeface="+mn-lt"/>
                          <a:ea typeface="+mn-ea"/>
                          <a:cs typeface="+mn-cs"/>
                        </a:rPr>
                        <a:t>  Go </a:t>
                      </a:r>
                      <a:r>
                        <a:rPr kumimoji="0" lang="en-US" sz="1400" b="1" kern="1200" baseline="0" dirty="0" err="1" smtClean="0">
                          <a:solidFill>
                            <a:schemeClr val="dk1"/>
                          </a:solidFill>
                          <a:latin typeface="+mn-lt"/>
                          <a:ea typeface="+mn-ea"/>
                          <a:cs typeface="+mn-cs"/>
                        </a:rPr>
                        <a:t>to</a:t>
                      </a:r>
                      <a:r>
                        <a:rPr kumimoji="0" lang="en-US" sz="1400" b="1" kern="1200" dirty="0" err="1" smtClean="0">
                          <a:solidFill>
                            <a:schemeClr val="dk1"/>
                          </a:solidFill>
                          <a:latin typeface="+mn-lt"/>
                          <a:ea typeface="+mn-ea"/>
                          <a:cs typeface="+mn-cs"/>
                        </a:rPr>
                        <a:t>Tier</a:t>
                      </a:r>
                      <a:r>
                        <a:rPr kumimoji="0" lang="en-US" sz="1400" b="1" kern="1200" dirty="0" smtClean="0">
                          <a:solidFill>
                            <a:schemeClr val="dk1"/>
                          </a:solidFill>
                          <a:latin typeface="+mn-lt"/>
                          <a:ea typeface="+mn-ea"/>
                          <a:cs typeface="+mn-cs"/>
                        </a:rPr>
                        <a:t> III instruction.</a:t>
                      </a:r>
                    </a:p>
                    <a:p>
                      <a:r>
                        <a:rPr kumimoji="0" lang="en-US" sz="1200" kern="1200" dirty="0" smtClean="0">
                          <a:solidFill>
                            <a:schemeClr val="dk1"/>
                          </a:solidFill>
                          <a:latin typeface="+mn-lt"/>
                          <a:ea typeface="+mn-ea"/>
                          <a:cs typeface="+mn-cs"/>
                        </a:rPr>
                        <a:t> </a:t>
                      </a:r>
                    </a:p>
                    <a:p>
                      <a:r>
                        <a:rPr kumimoji="0" lang="en-US" sz="800" kern="1200" dirty="0" smtClean="0">
                          <a:solidFill>
                            <a:schemeClr val="dk1"/>
                          </a:solidFill>
                          <a:latin typeface="+mn-lt"/>
                          <a:ea typeface="+mn-ea"/>
                          <a:cs typeface="+mn-cs"/>
                        </a:rPr>
                        <a:t> </a:t>
                      </a:r>
                    </a:p>
                    <a:p>
                      <a:endParaRPr lang="en-US" sz="800" dirty="0"/>
                    </a:p>
                  </a:txBody>
                  <a:tcPr/>
                </a:tc>
                <a:tc>
                  <a:txBody>
                    <a:bodyPr/>
                    <a:lstStyle/>
                    <a:p>
                      <a:r>
                        <a:rPr kumimoji="0" lang="en-US" sz="1600" kern="1200" dirty="0" smtClean="0">
                          <a:solidFill>
                            <a:schemeClr val="dk1"/>
                          </a:solidFill>
                          <a:latin typeface="+mn-lt"/>
                          <a:ea typeface="+mn-ea"/>
                          <a:cs typeface="+mn-cs"/>
                        </a:rPr>
                        <a:t> </a:t>
                      </a:r>
                      <a:r>
                        <a:rPr kumimoji="0" lang="en-US" sz="1600" b="0" kern="1200" dirty="0" smtClean="0">
                          <a:solidFill>
                            <a:schemeClr val="dk1"/>
                          </a:solidFill>
                          <a:latin typeface="+mn-lt"/>
                          <a:ea typeface="+mn-ea"/>
                          <a:cs typeface="+mn-cs"/>
                        </a:rPr>
                        <a:t>*Look at the data</a:t>
                      </a:r>
                    </a:p>
                    <a:p>
                      <a:r>
                        <a:rPr kumimoji="0" lang="en-US" sz="1600" b="0" kern="1200" dirty="0" smtClean="0">
                          <a:solidFill>
                            <a:schemeClr val="dk1"/>
                          </a:solidFill>
                          <a:latin typeface="+mn-lt"/>
                          <a:ea typeface="+mn-ea"/>
                          <a:cs typeface="+mn-cs"/>
                        </a:rPr>
                        <a:t>to identify teachers</a:t>
                      </a:r>
                    </a:p>
                    <a:p>
                      <a:r>
                        <a:rPr kumimoji="0" lang="en-US" sz="1600" b="0" kern="1200" dirty="0" smtClean="0">
                          <a:solidFill>
                            <a:schemeClr val="dk1"/>
                          </a:solidFill>
                          <a:latin typeface="+mn-lt"/>
                          <a:ea typeface="+mn-ea"/>
                          <a:cs typeface="+mn-cs"/>
                        </a:rPr>
                        <a:t>with strengths in</a:t>
                      </a:r>
                    </a:p>
                    <a:p>
                      <a:r>
                        <a:rPr kumimoji="0" lang="en-US" sz="1600" b="0" kern="1200" dirty="0" smtClean="0">
                          <a:solidFill>
                            <a:schemeClr val="dk1"/>
                          </a:solidFill>
                          <a:latin typeface="+mn-lt"/>
                          <a:ea typeface="+mn-ea"/>
                          <a:cs typeface="+mn-cs"/>
                        </a:rPr>
                        <a:t>areas of</a:t>
                      </a:r>
                      <a:r>
                        <a:rPr kumimoji="0" lang="en-US" sz="1600" b="0" kern="1200" baseline="0" dirty="0" smtClean="0">
                          <a:solidFill>
                            <a:schemeClr val="dk1"/>
                          </a:solidFill>
                          <a:latin typeface="+mn-lt"/>
                          <a:ea typeface="+mn-ea"/>
                          <a:cs typeface="+mn-cs"/>
                        </a:rPr>
                        <a:t> </a:t>
                      </a:r>
                      <a:r>
                        <a:rPr kumimoji="0" lang="en-US" sz="1600" b="0" kern="1200" dirty="0" smtClean="0">
                          <a:solidFill>
                            <a:schemeClr val="dk1"/>
                          </a:solidFill>
                          <a:latin typeface="+mn-lt"/>
                          <a:ea typeface="+mn-ea"/>
                          <a:cs typeface="+mn-cs"/>
                        </a:rPr>
                        <a:t>instruction. Share</a:t>
                      </a:r>
                      <a:r>
                        <a:rPr kumimoji="0" lang="en-US" sz="1600" b="0" kern="1200" baseline="0" dirty="0" smtClean="0">
                          <a:solidFill>
                            <a:schemeClr val="dk1"/>
                          </a:solidFill>
                          <a:latin typeface="+mn-lt"/>
                          <a:ea typeface="+mn-ea"/>
                          <a:cs typeface="+mn-cs"/>
                        </a:rPr>
                        <a:t> </a:t>
                      </a:r>
                      <a:r>
                        <a:rPr kumimoji="0" lang="en-US" sz="1600" b="0" kern="1200" dirty="0" smtClean="0">
                          <a:solidFill>
                            <a:schemeClr val="dk1"/>
                          </a:solidFill>
                          <a:latin typeface="+mn-lt"/>
                          <a:ea typeface="+mn-ea"/>
                          <a:cs typeface="+mn-cs"/>
                        </a:rPr>
                        <a:t>strategies. Coach</a:t>
                      </a:r>
                      <a:r>
                        <a:rPr kumimoji="0" lang="en-US" sz="1600" b="0" kern="1200" baseline="0" dirty="0" smtClean="0">
                          <a:solidFill>
                            <a:schemeClr val="dk1"/>
                          </a:solidFill>
                          <a:latin typeface="+mn-lt"/>
                          <a:ea typeface="+mn-ea"/>
                          <a:cs typeface="+mn-cs"/>
                        </a:rPr>
                        <a:t> </a:t>
                      </a:r>
                      <a:r>
                        <a:rPr kumimoji="0" lang="en-US" sz="1600" b="0" kern="1200" dirty="0" smtClean="0">
                          <a:solidFill>
                            <a:schemeClr val="dk1"/>
                          </a:solidFill>
                          <a:latin typeface="+mn-lt"/>
                          <a:ea typeface="+mn-ea"/>
                          <a:cs typeface="+mn-cs"/>
                        </a:rPr>
                        <a:t>each other.</a:t>
                      </a:r>
                    </a:p>
                    <a:p>
                      <a:r>
                        <a:rPr kumimoji="0" lang="en-US" sz="1600" kern="1200" dirty="0" smtClean="0">
                          <a:solidFill>
                            <a:schemeClr val="dk1"/>
                          </a:solidFill>
                          <a:latin typeface="+mn-lt"/>
                          <a:ea typeface="+mn-ea"/>
                          <a:cs typeface="+mn-cs"/>
                        </a:rPr>
                        <a:t> </a:t>
                      </a:r>
                    </a:p>
                    <a:p>
                      <a:r>
                        <a:rPr kumimoji="0" lang="en-US" sz="1600" b="1" kern="1200" dirty="0" smtClean="0">
                          <a:solidFill>
                            <a:schemeClr val="dk1"/>
                          </a:solidFill>
                          <a:latin typeface="+mn-lt"/>
                          <a:ea typeface="+mn-ea"/>
                          <a:cs typeface="+mn-cs"/>
                        </a:rPr>
                        <a:t>*Visit other team</a:t>
                      </a:r>
                    </a:p>
                    <a:p>
                      <a:r>
                        <a:rPr kumimoji="0" lang="en-US" sz="1600" b="1" kern="1200" dirty="0" smtClean="0">
                          <a:solidFill>
                            <a:schemeClr val="dk1"/>
                          </a:solidFill>
                          <a:latin typeface="+mn-lt"/>
                          <a:ea typeface="+mn-ea"/>
                          <a:cs typeface="+mn-cs"/>
                        </a:rPr>
                        <a:t>members’</a:t>
                      </a:r>
                      <a:r>
                        <a:rPr kumimoji="0" lang="en-US" sz="1600" b="1" kern="1200" baseline="0" dirty="0" smtClean="0">
                          <a:solidFill>
                            <a:schemeClr val="dk1"/>
                          </a:solidFill>
                          <a:latin typeface="+mn-lt"/>
                          <a:ea typeface="+mn-ea"/>
                          <a:cs typeface="+mn-cs"/>
                        </a:rPr>
                        <a:t> </a:t>
                      </a:r>
                      <a:r>
                        <a:rPr kumimoji="0" lang="en-US" sz="1600" b="1" kern="1200" dirty="0" smtClean="0">
                          <a:solidFill>
                            <a:schemeClr val="dk1"/>
                          </a:solidFill>
                          <a:latin typeface="+mn-lt"/>
                          <a:ea typeface="+mn-ea"/>
                          <a:cs typeface="+mn-cs"/>
                        </a:rPr>
                        <a:t>classrooms to</a:t>
                      </a:r>
                      <a:r>
                        <a:rPr kumimoji="0" lang="en-US" sz="1600" b="1" kern="1200" baseline="0" dirty="0" smtClean="0">
                          <a:solidFill>
                            <a:schemeClr val="dk1"/>
                          </a:solidFill>
                          <a:latin typeface="+mn-lt"/>
                          <a:ea typeface="+mn-ea"/>
                          <a:cs typeface="+mn-cs"/>
                        </a:rPr>
                        <a:t> </a:t>
                      </a:r>
                      <a:r>
                        <a:rPr kumimoji="0" lang="en-US" sz="1600" b="1" kern="1200" dirty="0" smtClean="0">
                          <a:solidFill>
                            <a:schemeClr val="dk1"/>
                          </a:solidFill>
                          <a:latin typeface="+mn-lt"/>
                          <a:ea typeface="+mn-ea"/>
                          <a:cs typeface="+mn-cs"/>
                        </a:rPr>
                        <a:t>observe </a:t>
                      </a:r>
                      <a:r>
                        <a:rPr kumimoji="0" lang="en-US" sz="1600" b="1" kern="1200" dirty="0" smtClean="0">
                          <a:solidFill>
                            <a:schemeClr val="dk1"/>
                          </a:solidFill>
                          <a:latin typeface="+mn-lt"/>
                          <a:ea typeface="+mn-ea"/>
                          <a:cs typeface="+mn-cs"/>
                        </a:rPr>
                        <a:t>best</a:t>
                      </a:r>
                    </a:p>
                    <a:p>
                      <a:r>
                        <a:rPr kumimoji="0" lang="en-US" sz="1600" b="1" kern="1200" dirty="0" smtClean="0">
                          <a:solidFill>
                            <a:schemeClr val="dk1"/>
                          </a:solidFill>
                          <a:latin typeface="+mn-lt"/>
                          <a:ea typeface="+mn-ea"/>
                          <a:cs typeface="+mn-cs"/>
                        </a:rPr>
                        <a:t>practices.</a:t>
                      </a:r>
                    </a:p>
                    <a:p>
                      <a:r>
                        <a:rPr kumimoji="0" lang="en-US" sz="1600" kern="1200" dirty="0" smtClean="0">
                          <a:solidFill>
                            <a:schemeClr val="dk1"/>
                          </a:solidFill>
                          <a:latin typeface="+mn-lt"/>
                          <a:ea typeface="+mn-ea"/>
                          <a:cs typeface="+mn-cs"/>
                        </a:rPr>
                        <a:t>   </a:t>
                      </a:r>
                    </a:p>
                    <a:p>
                      <a:r>
                        <a:rPr kumimoji="0" lang="en-US" sz="1600" kern="1200" dirty="0" smtClean="0">
                          <a:solidFill>
                            <a:schemeClr val="dk1"/>
                          </a:solidFill>
                          <a:latin typeface="+mn-lt"/>
                          <a:ea typeface="+mn-ea"/>
                          <a:cs typeface="+mn-cs"/>
                        </a:rPr>
                        <a:t>*Record practices</a:t>
                      </a:r>
                    </a:p>
                    <a:p>
                      <a:r>
                        <a:rPr kumimoji="0" lang="en-US" sz="1600" kern="1200" dirty="0" smtClean="0">
                          <a:solidFill>
                            <a:schemeClr val="dk1"/>
                          </a:solidFill>
                          <a:latin typeface="+mn-lt"/>
                          <a:ea typeface="+mn-ea"/>
                          <a:cs typeface="+mn-cs"/>
                        </a:rPr>
                        <a:t>that you will</a:t>
                      </a:r>
                    </a:p>
                    <a:p>
                      <a:r>
                        <a:rPr kumimoji="0" lang="en-US" sz="1600" kern="1200" dirty="0" smtClean="0">
                          <a:solidFill>
                            <a:schemeClr val="dk1"/>
                          </a:solidFill>
                          <a:latin typeface="+mn-lt"/>
                          <a:ea typeface="+mn-ea"/>
                          <a:cs typeface="+mn-cs"/>
                        </a:rPr>
                        <a:t>continue next year.</a:t>
                      </a:r>
                    </a:p>
                    <a:p>
                      <a:r>
                        <a:rPr kumimoji="0" lang="en-US" sz="1600" kern="1200" dirty="0" smtClean="0">
                          <a:solidFill>
                            <a:schemeClr val="dk1"/>
                          </a:solidFill>
                          <a:latin typeface="+mn-lt"/>
                          <a:ea typeface="+mn-ea"/>
                          <a:cs typeface="+mn-cs"/>
                        </a:rPr>
                        <a:t> </a:t>
                      </a:r>
                    </a:p>
                    <a:p>
                      <a:r>
                        <a:rPr kumimoji="0" lang="en-US" sz="1600" kern="1200" dirty="0" smtClean="0">
                          <a:solidFill>
                            <a:schemeClr val="dk1"/>
                          </a:solidFill>
                          <a:latin typeface="+mn-lt"/>
                          <a:ea typeface="+mn-ea"/>
                          <a:cs typeface="+mn-cs"/>
                        </a:rPr>
                        <a:t>*Initiate new</a:t>
                      </a:r>
                    </a:p>
                    <a:p>
                      <a:r>
                        <a:rPr kumimoji="0" lang="en-US" sz="1600" kern="1200" dirty="0" smtClean="0">
                          <a:solidFill>
                            <a:schemeClr val="dk1"/>
                          </a:solidFill>
                          <a:latin typeface="+mn-lt"/>
                          <a:ea typeface="+mn-ea"/>
                          <a:cs typeface="+mn-cs"/>
                        </a:rPr>
                        <a:t>SMART Goal as</a:t>
                      </a:r>
                    </a:p>
                    <a:p>
                      <a:r>
                        <a:rPr kumimoji="0" lang="en-US" sz="1600" kern="1200" dirty="0" smtClean="0">
                          <a:solidFill>
                            <a:schemeClr val="dk1"/>
                          </a:solidFill>
                          <a:latin typeface="+mn-lt"/>
                          <a:ea typeface="+mn-ea"/>
                          <a:cs typeface="+mn-cs"/>
                        </a:rPr>
                        <a:t>needed.</a:t>
                      </a:r>
                    </a:p>
                    <a:p>
                      <a:endParaRPr lang="en-US" sz="10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dirty="0" smtClean="0"/>
              <a:t>Qualitative Data</a:t>
            </a:r>
            <a:br>
              <a:rPr lang="en-US" dirty="0" smtClean="0"/>
            </a:br>
            <a:r>
              <a:rPr lang="en-US" dirty="0" smtClean="0"/>
              <a:t>Team Dynamics Survey</a:t>
            </a:r>
            <a:endParaRPr lang="en-US" dirty="0"/>
          </a:p>
        </p:txBody>
      </p:sp>
      <p:sp>
        <p:nvSpPr>
          <p:cNvPr id="3" name="Content Placeholder 2"/>
          <p:cNvSpPr>
            <a:spLocks noGrp="1"/>
          </p:cNvSpPr>
          <p:nvPr>
            <p:ph sz="quarter" idx="1"/>
          </p:nvPr>
        </p:nvSpPr>
        <p:spPr/>
        <p:txBody>
          <a:bodyPr>
            <a:normAutofit fontScale="85000" lnSpcReduction="10000"/>
          </a:bodyPr>
          <a:lstStyle/>
          <a:p>
            <a:endParaRPr lang="en-US" sz="1400" b="1" u="sng" dirty="0" smtClean="0"/>
          </a:p>
          <a:p>
            <a:pPr>
              <a:buNone/>
            </a:pPr>
            <a:r>
              <a:rPr lang="en-US" sz="1400" dirty="0" smtClean="0"/>
              <a:t>	</a:t>
            </a:r>
            <a:r>
              <a:rPr lang="en-US" sz="1700" dirty="0" smtClean="0"/>
              <a:t>Towards the beginning of the school year, I asked my grade level team  to complete a survey relative to team dynamics,  as a guide to determine how to develop our PLC.</a:t>
            </a:r>
          </a:p>
          <a:p>
            <a:pPr>
              <a:buNone/>
            </a:pPr>
            <a:endParaRPr lang="en-US" sz="1700" b="1" u="sng" dirty="0" smtClean="0"/>
          </a:p>
          <a:p>
            <a:pPr>
              <a:buNone/>
            </a:pPr>
            <a:r>
              <a:rPr lang="en-US" sz="1700" b="1" dirty="0" smtClean="0"/>
              <a:t>	</a:t>
            </a:r>
            <a:r>
              <a:rPr lang="en-US" sz="1700" b="1" u="sng" dirty="0" smtClean="0"/>
              <a:t>Initial Results of Survey,</a:t>
            </a:r>
            <a:r>
              <a:rPr lang="en-US" sz="1700" dirty="0" smtClean="0"/>
              <a:t> October, 2014</a:t>
            </a:r>
            <a:r>
              <a:rPr lang="en-US" sz="1700" b="1" u="sng" dirty="0" smtClean="0"/>
              <a:t>:</a:t>
            </a:r>
            <a:r>
              <a:rPr lang="en-US" sz="1700" dirty="0" smtClean="0"/>
              <a:t>  Members generally believed that we should focus less on what each other does not have or does not do and more on positive attributes. </a:t>
            </a:r>
          </a:p>
          <a:p>
            <a:pPr>
              <a:buNone/>
            </a:pPr>
            <a:endParaRPr lang="en-US" sz="1700" dirty="0" smtClean="0"/>
          </a:p>
          <a:p>
            <a:r>
              <a:rPr lang="en-US" sz="1700" b="1" u="sng" dirty="0" smtClean="0"/>
              <a:t>Final Results of Survey</a:t>
            </a:r>
            <a:r>
              <a:rPr lang="en-US" sz="1700" dirty="0" smtClean="0"/>
              <a:t> administered in May, 2015:  Members coordinate their actions to effectively reach the goals they have defined together.  They may still prefer their separate roles and resources, but look for win/win improvements.</a:t>
            </a:r>
          </a:p>
          <a:p>
            <a:endParaRPr lang="en-US" sz="1700" dirty="0" smtClean="0"/>
          </a:p>
          <a:p>
            <a:pPr algn="ctr"/>
            <a:r>
              <a:rPr lang="en-US" sz="2100" b="1" u="sng" dirty="0" smtClean="0"/>
              <a:t>Quotes from team members as the year progressed</a:t>
            </a:r>
          </a:p>
          <a:p>
            <a:endParaRPr lang="en-US" sz="1700" dirty="0" smtClean="0"/>
          </a:p>
          <a:p>
            <a:r>
              <a:rPr lang="en-US" sz="1900" dirty="0" smtClean="0"/>
              <a:t>“</a:t>
            </a:r>
            <a:r>
              <a:rPr lang="en-US" sz="1900" b="1" i="1" dirty="0" smtClean="0"/>
              <a:t>My team has been so supportive		“I LOVE THIRD GRADE!!”</a:t>
            </a:r>
          </a:p>
          <a:p>
            <a:pPr>
              <a:buNone/>
            </a:pPr>
            <a:r>
              <a:rPr lang="en-US" sz="1900" b="1" i="1" dirty="0" smtClean="0"/>
              <a:t>	when I needed their support and</a:t>
            </a:r>
          </a:p>
          <a:p>
            <a:pPr>
              <a:buNone/>
            </a:pPr>
            <a:r>
              <a:rPr lang="en-US" sz="1900" b="1" i="1" dirty="0" smtClean="0"/>
              <a:t>	expertise.”</a:t>
            </a:r>
            <a:r>
              <a:rPr lang="en-US" sz="1900" dirty="0" smtClean="0"/>
              <a:t>	</a:t>
            </a:r>
            <a:r>
              <a:rPr lang="en-US" sz="1700" dirty="0" smtClean="0"/>
              <a:t>			</a:t>
            </a:r>
            <a:r>
              <a:rPr lang="en-US" sz="1900" b="1" i="1" dirty="0" smtClean="0"/>
              <a:t>“We have really come together this year.</a:t>
            </a:r>
          </a:p>
          <a:p>
            <a:pPr>
              <a:buNone/>
            </a:pPr>
            <a:r>
              <a:rPr lang="en-US" sz="1900" b="1" i="1" dirty="0" smtClean="0"/>
              <a:t>						Each one provides support and it benefits</a:t>
            </a:r>
          </a:p>
          <a:p>
            <a:pPr>
              <a:buNone/>
            </a:pPr>
            <a:r>
              <a:rPr lang="en-US" sz="1900" b="1" i="1" dirty="0" smtClean="0"/>
              <a:t>						all of us.”	</a:t>
            </a:r>
            <a:r>
              <a:rPr lang="en-US" sz="1700" b="1" i="1" dirty="0" smtClean="0"/>
              <a:t>			</a:t>
            </a:r>
            <a:br>
              <a:rPr lang="en-US" sz="1700" b="1" i="1" dirty="0" smtClean="0"/>
            </a:br>
            <a:endParaRPr lang="en-US" sz="17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4782</TotalTime>
  <Words>709</Words>
  <Application>Microsoft Office PowerPoint</Application>
  <PresentationFormat>On-screen Show (4:3)</PresentationFormat>
  <Paragraphs>175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Civic</vt:lpstr>
      <vt:lpstr>                The Journey to Becoming a Supportive Professional  Learning Community   Teacher Leadership Certification Academy   Capstone Project   By Debra Baadilla  </vt:lpstr>
      <vt:lpstr>Overview of Project</vt:lpstr>
      <vt:lpstr>Vision Statement</vt:lpstr>
      <vt:lpstr>Project Vision/Goals</vt:lpstr>
      <vt:lpstr>Teacher Leader Model Standards</vt:lpstr>
      <vt:lpstr>Research</vt:lpstr>
      <vt:lpstr>Action Steps</vt:lpstr>
      <vt:lpstr>The PLC Team Timeline</vt:lpstr>
      <vt:lpstr>Qualitative Data Team Dynamics Survey</vt:lpstr>
      <vt:lpstr>Evidence and Data – Quantitative Data Comparison of Trimester 1 and 2 scores for 14 Tier III students Dibels Next Scores – Benchmark 85 wpm</vt:lpstr>
      <vt:lpstr>Evidence and Data – Quantitative Data Comparison of Trimester 1 and 2 Scores for 14 Tier III students  Word Pattern encoding skills (writing) Benchmark – 85 words and elements correct</vt:lpstr>
      <vt:lpstr> Next Steps </vt:lpstr>
      <vt:lpstr>Growth in the Five Practices of Exemplary Leadership</vt:lpstr>
      <vt:lpstr>Learning/Growth</vt:lpstr>
      <vt:lpstr>Learning/Growth (continued)</vt:lpstr>
      <vt:lpstr>“The rise or fall of the professional learning concept depends not on the merits of the concepts itself, but on the most important element in the improvement of any school…”  …THE COMMITMENT AND PERSISTENCE OF THE EDUCATORS WITHIN IT.”  -RICHARD DUFOUR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Debra</dc:creator>
  <cp:lastModifiedBy>Debra</cp:lastModifiedBy>
  <cp:revision>82</cp:revision>
  <dcterms:created xsi:type="dcterms:W3CDTF">2015-04-21T23:55:37Z</dcterms:created>
  <dcterms:modified xsi:type="dcterms:W3CDTF">2015-05-21T03:31:26Z</dcterms:modified>
</cp:coreProperties>
</file>